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1.xml" ContentType="application/vnd.openxmlformats-officedocument.presentationml.notesSlide+xml"/>
  <Override PartName="/ppt/tags/tag6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7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8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0"/>
  </p:notesMasterIdLst>
  <p:sldIdLst>
    <p:sldId id="256" r:id="rId2"/>
    <p:sldId id="261" r:id="rId3"/>
    <p:sldId id="262" r:id="rId4"/>
    <p:sldId id="299" r:id="rId5"/>
    <p:sldId id="310" r:id="rId6"/>
    <p:sldId id="311" r:id="rId7"/>
    <p:sldId id="308" r:id="rId8"/>
    <p:sldId id="332" r:id="rId9"/>
    <p:sldId id="312" r:id="rId10"/>
    <p:sldId id="313" r:id="rId11"/>
    <p:sldId id="314" r:id="rId12"/>
    <p:sldId id="315" r:id="rId13"/>
    <p:sldId id="296" r:id="rId14"/>
    <p:sldId id="319" r:id="rId15"/>
    <p:sldId id="320" r:id="rId16"/>
    <p:sldId id="331" r:id="rId17"/>
    <p:sldId id="321" r:id="rId18"/>
    <p:sldId id="322" r:id="rId19"/>
    <p:sldId id="323" r:id="rId20"/>
    <p:sldId id="324" r:id="rId21"/>
    <p:sldId id="317" r:id="rId22"/>
    <p:sldId id="318" r:id="rId23"/>
    <p:sldId id="325" r:id="rId24"/>
    <p:sldId id="326" r:id="rId25"/>
    <p:sldId id="327" r:id="rId26"/>
    <p:sldId id="330" r:id="rId27"/>
    <p:sldId id="328" r:id="rId28"/>
    <p:sldId id="307" r:id="rId29"/>
  </p:sldIdLst>
  <p:sldSz cx="9144000" cy="5145088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2C30D574-D5F4-48E6-9CB2-5AC6E06E292A}">
          <p14:sldIdLst>
            <p14:sldId id="256"/>
            <p14:sldId id="261"/>
            <p14:sldId id="262"/>
            <p14:sldId id="299"/>
            <p14:sldId id="310"/>
            <p14:sldId id="311"/>
            <p14:sldId id="308"/>
            <p14:sldId id="332"/>
            <p14:sldId id="312"/>
            <p14:sldId id="313"/>
            <p14:sldId id="314"/>
            <p14:sldId id="315"/>
            <p14:sldId id="296"/>
            <p14:sldId id="319"/>
            <p14:sldId id="320"/>
            <p14:sldId id="331"/>
            <p14:sldId id="321"/>
            <p14:sldId id="322"/>
            <p14:sldId id="323"/>
            <p14:sldId id="324"/>
            <p14:sldId id="317"/>
            <p14:sldId id="318"/>
            <p14:sldId id="325"/>
            <p14:sldId id="326"/>
            <p14:sldId id="327"/>
            <p14:sldId id="330"/>
            <p14:sldId id="328"/>
            <p14:sldId id="30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EAEAE"/>
    <a:srgbClr val="7F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3" d="100"/>
          <a:sy n="63" d="100"/>
        </p:scale>
        <p:origin x="77" y="739"/>
      </p:cViewPr>
      <p:guideLst>
        <p:guide orient="horz" pos="1621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0B4A33-8CC6-4A9D-99BB-1801B6CFF545}" type="datetimeFigureOut">
              <a:rPr lang="zh-CN" altLang="en-US" smtClean="0"/>
              <a:t>2022/12/25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F57741-1FBC-46E9-B013-86EC6A7C2E1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4DF715-C661-4A4B-BB5A-CE67FF753190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34C0232-94FA-4EBE-BB9B-79FBE486032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11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97777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34C0232-94FA-4EBE-BB9B-79FBE486032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12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781126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4DF715-C661-4A4B-BB5A-CE67FF753190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34C0232-94FA-4EBE-BB9B-79FBE486032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14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826822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34C0232-94FA-4EBE-BB9B-79FBE486032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15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593026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34C0232-94FA-4EBE-BB9B-79FBE486032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16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515667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34C0232-94FA-4EBE-BB9B-79FBE486032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17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260019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34C0232-94FA-4EBE-BB9B-79FBE486032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18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3387002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34C0232-94FA-4EBE-BB9B-79FBE486032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19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868810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34C0232-94FA-4EBE-BB9B-79FBE486032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847980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4DF715-C661-4A4B-BB5A-CE67FF753190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34C0232-94FA-4EBE-BB9B-79FBE486032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21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2397844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34C0232-94FA-4EBE-BB9B-79FBE486032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22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5832053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34C0232-94FA-4EBE-BB9B-79FBE486032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23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2013258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34C0232-94FA-4EBE-BB9B-79FBE486032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24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5534518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34C0232-94FA-4EBE-BB9B-79FBE486032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25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6794112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34C0232-94FA-4EBE-BB9B-79FBE486032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26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463821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34C0232-94FA-4EBE-BB9B-79FBE486032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27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082100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34C0232-94FA-4EBE-BB9B-79FBE486032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34C0232-94FA-4EBE-BB9B-79FBE486032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054161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4DF715-C661-4A4B-BB5A-CE67FF753190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69240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34C0232-94FA-4EBE-BB9B-79FBE486032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531362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34C0232-94FA-4EBE-BB9B-79FBE486032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163722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34C0232-94FA-4EBE-BB9B-79FBE486032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264851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34C0232-94FA-4EBE-BB9B-79FBE486032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10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799529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8313"/>
            <a:ext cx="7772400" cy="110285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5550"/>
            <a:ext cx="6400800" cy="1314856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886BA-5FC7-4C45-9AF2-D10BC1540A8E}" type="datetimeFigureOut">
              <a:rPr lang="zh-CN" altLang="en-US" smtClean="0"/>
              <a:t>2022/12/25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D0CF6-0F7D-4653-8535-B9F68734AF5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med" advClick="0">
    <p:random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886BA-5FC7-4C45-9AF2-D10BC1540A8E}" type="datetimeFigureOut">
              <a:rPr lang="zh-CN" altLang="en-US" smtClean="0"/>
              <a:t>2022/12/25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D0CF6-0F7D-4653-8535-B9F68734AF5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med" advClick="0">
    <p:random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154829"/>
            <a:ext cx="2057400" cy="329309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54829"/>
            <a:ext cx="6019800" cy="329309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886BA-5FC7-4C45-9AF2-D10BC1540A8E}" type="datetimeFigureOut">
              <a:rPr lang="zh-CN" altLang="en-US" smtClean="0"/>
              <a:t>2022/12/25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D0CF6-0F7D-4653-8535-B9F68734AF5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med" advClick="0">
    <p:random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0">
    <p:random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0">
    <p:random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886BA-5FC7-4C45-9AF2-D10BC1540A8E}" type="datetimeFigureOut">
              <a:rPr lang="zh-CN" altLang="en-US" smtClean="0"/>
              <a:t>2022/12/25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D0CF6-0F7D-4653-8535-B9F68734AF5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med" advClick="0">
    <p:random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6196"/>
            <a:ext cx="7772400" cy="1021872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708"/>
            <a:ext cx="7772400" cy="1125488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886BA-5FC7-4C45-9AF2-D10BC1540A8E}" type="datetimeFigureOut">
              <a:rPr lang="zh-CN" altLang="en-US" smtClean="0"/>
              <a:t>2022/12/25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D0CF6-0F7D-4653-8535-B9F68734AF5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med" advClick="0">
    <p:random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900391"/>
            <a:ext cx="4038600" cy="254753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900391"/>
            <a:ext cx="4038600" cy="254753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886BA-5FC7-4C45-9AF2-D10BC1540A8E}" type="datetimeFigureOut">
              <a:rPr lang="zh-CN" altLang="en-US" smtClean="0"/>
              <a:t>2022/12/25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D0CF6-0F7D-4653-8535-B9F68734AF5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med" advClick="0">
    <p:random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042"/>
            <a:ext cx="8229600" cy="857515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690"/>
            <a:ext cx="4040188" cy="47997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660"/>
            <a:ext cx="4040188" cy="296438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690"/>
            <a:ext cx="4041775" cy="47997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660"/>
            <a:ext cx="4041775" cy="296438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886BA-5FC7-4C45-9AF2-D10BC1540A8E}" type="datetimeFigureOut">
              <a:rPr lang="zh-CN" altLang="en-US" smtClean="0"/>
              <a:t>2022/12/25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D0CF6-0F7D-4653-8535-B9F68734AF5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med" advClick="0">
    <p:random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886BA-5FC7-4C45-9AF2-D10BC1540A8E}" type="datetimeFigureOut">
              <a:rPr lang="zh-CN" altLang="en-US" smtClean="0"/>
              <a:t>2022/12/25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D0CF6-0F7D-4653-8535-B9F68734AF5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med" advClick="0">
    <p:random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886BA-5FC7-4C45-9AF2-D10BC1540A8E}" type="datetimeFigureOut">
              <a:rPr lang="zh-CN" altLang="en-US" smtClean="0"/>
              <a:t>2022/12/25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D0CF6-0F7D-4653-8535-B9F68734AF5D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5" name="矩形 4"/>
          <p:cNvSpPr/>
          <p:nvPr userDrawn="1"/>
        </p:nvSpPr>
        <p:spPr>
          <a:xfrm>
            <a:off x="253" y="196280"/>
            <a:ext cx="144049" cy="50405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4" tIns="34292" rIns="68584" bIns="34292" rtlCol="0" anchor="ctr"/>
          <a:lstStyle/>
          <a:p>
            <a:pPr algn="ctr" defTabSz="685165"/>
            <a:endParaRPr lang="zh-CN" altLang="en-US" sz="1400" dirty="0">
              <a:solidFill>
                <a:srgbClr val="E7E6E6">
                  <a:lumMod val="50000"/>
                </a:srgbClr>
              </a:solidFill>
              <a:cs typeface="+mn-ea"/>
              <a:sym typeface="+mn-lt"/>
            </a:endParaRPr>
          </a:p>
        </p:txBody>
      </p:sp>
      <p:sp>
        <p:nvSpPr>
          <p:cNvPr id="6" name="文本框 37"/>
          <p:cNvSpPr txBox="1"/>
          <p:nvPr userDrawn="1"/>
        </p:nvSpPr>
        <p:spPr>
          <a:xfrm>
            <a:off x="216310" y="196280"/>
            <a:ext cx="2190351" cy="315475"/>
          </a:xfrm>
          <a:prstGeom prst="rect">
            <a:avLst/>
          </a:prstGeom>
          <a:noFill/>
        </p:spPr>
        <p:txBody>
          <a:bodyPr wrap="none" lIns="68584" tIns="34292" rIns="68584" bIns="34292" rtlCol="0">
            <a:spAutoFit/>
          </a:bodyPr>
          <a:lstStyle/>
          <a:p>
            <a:pPr defTabSz="685165"/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</a:t>
            </a:r>
          </a:p>
        </p:txBody>
      </p:sp>
      <p:sp>
        <p:nvSpPr>
          <p:cNvPr id="7" name="文本框 38"/>
          <p:cNvSpPr txBox="1"/>
          <p:nvPr userDrawn="1"/>
        </p:nvSpPr>
        <p:spPr>
          <a:xfrm>
            <a:off x="265271" y="520316"/>
            <a:ext cx="2039271" cy="207753"/>
          </a:xfrm>
          <a:prstGeom prst="rect">
            <a:avLst/>
          </a:prstGeom>
          <a:noFill/>
        </p:spPr>
        <p:txBody>
          <a:bodyPr wrap="square" lIns="68584" tIns="34292" rIns="68584" bIns="34292" rtlCol="0">
            <a:spAutoFit/>
          </a:bodyPr>
          <a:lstStyle/>
          <a:p>
            <a:pPr algn="dist" defTabSz="685165"/>
            <a:r>
              <a:rPr lang="en-US" altLang="zh-CN" sz="90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ADD RELATED TITLE WORDS</a:t>
            </a:r>
            <a:endParaRPr lang="zh-CN" altLang="en-US" sz="9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p:transition spd="med" advClick="0">
    <p:random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851"/>
            <a:ext cx="3008313" cy="87180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851"/>
            <a:ext cx="5111750" cy="439119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658"/>
            <a:ext cx="3008313" cy="351938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886BA-5FC7-4C45-9AF2-D10BC1540A8E}" type="datetimeFigureOut">
              <a:rPr lang="zh-CN" altLang="en-US" smtClean="0"/>
              <a:t>2022/12/25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D0CF6-0F7D-4653-8535-B9F68734AF5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med" advClick="0">
    <p:random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1561"/>
            <a:ext cx="5486400" cy="42518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723"/>
            <a:ext cx="5486400" cy="308705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6746"/>
            <a:ext cx="5486400" cy="60383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886BA-5FC7-4C45-9AF2-D10BC1540A8E}" type="datetimeFigureOut">
              <a:rPr lang="zh-CN" altLang="en-US" smtClean="0"/>
              <a:t>2022/12/25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D0CF6-0F7D-4653-8535-B9F68734AF5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med" advClick="0">
    <p:random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6042"/>
            <a:ext cx="8229600" cy="8575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521"/>
            <a:ext cx="8229600" cy="33955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8735"/>
            <a:ext cx="2133600" cy="2739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886BA-5FC7-4C45-9AF2-D10BC1540A8E}" type="datetimeFigureOut">
              <a:rPr lang="zh-CN" altLang="en-US" smtClean="0"/>
              <a:t>2022/12/25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8735"/>
            <a:ext cx="2895600" cy="2739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8735"/>
            <a:ext cx="2133600" cy="2739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6D0CF6-0F7D-4653-8535-B9F68734AF5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ransition spd="med" advClick="0">
    <p:random/>
  </p:transition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tags" Target="../tags/tag3.xml"/><Relationship Id="rId7" Type="http://schemas.openxmlformats.org/officeDocument/2006/relationships/image" Target="../media/image1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slideLayout" Target="../slideLayouts/slideLayout12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9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.xml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5.jpe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8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tags" Target="../tags/tag11.xml"/><Relationship Id="rId7" Type="http://schemas.openxmlformats.org/officeDocument/2006/relationships/image" Target="../media/image1.png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6" Type="http://schemas.openxmlformats.org/officeDocument/2006/relationships/slideLayout" Target="../slideLayouts/slideLayout12.xml"/><Relationship Id="rId5" Type="http://schemas.openxmlformats.org/officeDocument/2006/relationships/tags" Target="../tags/tag13.xml"/><Relationship Id="rId4" Type="http://schemas.openxmlformats.org/officeDocument/2006/relationships/tags" Target="../tags/tag12.xml"/><Relationship Id="rId9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.xm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.xml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32" r="49845" b="47264"/>
          <a:stretch>
            <a:fillRect/>
          </a:stretch>
        </p:blipFill>
        <p:spPr>
          <a:xfrm>
            <a:off x="6192180" y="0"/>
            <a:ext cx="2124236" cy="3616660"/>
          </a:xfrm>
          <a:prstGeom prst="rect">
            <a:avLst/>
          </a:prstGeom>
        </p:spPr>
      </p:pic>
      <p:sp>
        <p:nvSpPr>
          <p:cNvPr id="6" name="PA_文本框 6"/>
          <p:cNvSpPr txBox="1"/>
          <p:nvPr>
            <p:custDataLst>
              <p:tags r:id="rId1"/>
            </p:custDataLst>
          </p:nvPr>
        </p:nvSpPr>
        <p:spPr>
          <a:xfrm>
            <a:off x="1031350" y="2618725"/>
            <a:ext cx="3840942" cy="70076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3600" b="1" dirty="0">
                <a:solidFill>
                  <a:schemeClr val="accent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  </a:t>
            </a:r>
            <a:r>
              <a:rPr lang="zh-CN" altLang="en-US" sz="3200" b="1" dirty="0">
                <a:solidFill>
                  <a:schemeClr val="accent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数据库申优答辩</a:t>
            </a:r>
          </a:p>
        </p:txBody>
      </p:sp>
      <p:sp>
        <p:nvSpPr>
          <p:cNvPr id="7" name="PA_半闭框 7"/>
          <p:cNvSpPr/>
          <p:nvPr>
            <p:custDataLst>
              <p:tags r:id="rId2"/>
            </p:custDataLst>
          </p:nvPr>
        </p:nvSpPr>
        <p:spPr>
          <a:xfrm>
            <a:off x="1155663" y="2571273"/>
            <a:ext cx="2124236" cy="972108"/>
          </a:xfrm>
          <a:prstGeom prst="halfFrame">
            <a:avLst>
              <a:gd name="adj1" fmla="val 889"/>
              <a:gd name="adj2" fmla="val 1333"/>
            </a:avLst>
          </a:prstGeom>
          <a:solidFill>
            <a:srgbClr val="6568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9" name="文本框 9"/>
          <p:cNvSpPr txBox="1"/>
          <p:nvPr/>
        </p:nvSpPr>
        <p:spPr>
          <a:xfrm>
            <a:off x="1691680" y="3751787"/>
            <a:ext cx="2088232" cy="29514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2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时间：</a:t>
            </a:r>
            <a:r>
              <a:rPr lang="en-US" altLang="zh-CN" sz="12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2022.12.25</a:t>
            </a:r>
            <a:endParaRPr lang="zh-CN" altLang="en-US" sz="1200" b="1" spc="300" dirty="0">
              <a:solidFill>
                <a:schemeClr val="tx1">
                  <a:lumMod val="65000"/>
                  <a:lumOff val="35000"/>
                </a:schemeClr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10" name="PA_文本框 6"/>
          <p:cNvSpPr txBox="1"/>
          <p:nvPr>
            <p:custDataLst>
              <p:tags r:id="rId3"/>
            </p:custDataLst>
          </p:nvPr>
        </p:nvSpPr>
        <p:spPr>
          <a:xfrm>
            <a:off x="1691680" y="1158966"/>
            <a:ext cx="817853" cy="145975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8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2</a:t>
            </a:r>
            <a:endParaRPr lang="zh-CN" altLang="en-US" sz="8000" b="1" dirty="0">
              <a:solidFill>
                <a:schemeClr val="tx1">
                  <a:lumMod val="75000"/>
                  <a:lumOff val="25000"/>
                </a:schemeClr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11" name="PA_文本框 6"/>
          <p:cNvSpPr txBox="1"/>
          <p:nvPr>
            <p:custDataLst>
              <p:tags r:id="rId4"/>
            </p:custDataLst>
          </p:nvPr>
        </p:nvSpPr>
        <p:spPr>
          <a:xfrm>
            <a:off x="3445637" y="1202600"/>
            <a:ext cx="1451038" cy="144449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8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22</a:t>
            </a:r>
            <a:endParaRPr lang="zh-CN" altLang="en-US" sz="8000" b="1" dirty="0">
              <a:solidFill>
                <a:schemeClr val="tx1">
                  <a:lumMod val="75000"/>
                  <a:lumOff val="25000"/>
                </a:schemeClr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12" name="PA_半闭框 7"/>
          <p:cNvSpPr/>
          <p:nvPr>
            <p:custDataLst>
              <p:tags r:id="rId5"/>
            </p:custDataLst>
          </p:nvPr>
        </p:nvSpPr>
        <p:spPr>
          <a:xfrm flipH="1" flipV="1">
            <a:off x="3763515" y="3564718"/>
            <a:ext cx="961390" cy="675640"/>
          </a:xfrm>
          <a:prstGeom prst="halfFrame">
            <a:avLst>
              <a:gd name="adj1" fmla="val 889"/>
              <a:gd name="adj2" fmla="val 1333"/>
            </a:avLst>
          </a:prstGeom>
          <a:solidFill>
            <a:srgbClr val="6568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8" cstate="print">
            <a:biLevel thresh="75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colorTemperature colorTemp="112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8658" y="1570439"/>
            <a:ext cx="817853" cy="817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987A39EB-FB39-181E-0FEC-B3229918C789}"/>
              </a:ext>
            </a:extLst>
          </p:cNvPr>
          <p:cNvSpPr txBox="1"/>
          <p:nvPr/>
        </p:nvSpPr>
        <p:spPr>
          <a:xfrm>
            <a:off x="691584" y="3417146"/>
            <a:ext cx="4572000" cy="2951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2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小组成员：于敬凯、占瑞乙、金圣浩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253" y="196280"/>
            <a:ext cx="144049" cy="50405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4" tIns="34292" rIns="68584" bIns="34292" rtlCol="0" anchor="ctr"/>
          <a:lstStyle/>
          <a:p>
            <a:pPr marL="0" marR="0" lvl="0" indent="0" algn="ctr" defTabSz="6851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ea"/>
              <a:sym typeface="+mn-lt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51520" y="204373"/>
            <a:ext cx="367240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Times New Roman" panose="02020603050405020304" pitchFamily="18" charset="0"/>
              </a:rPr>
              <a:t>系统展示</a:t>
            </a:r>
            <a:r>
              <a:rPr kumimoji="0" lang="en-US" altLang="zh-CN" sz="2400" b="1" i="0" u="none" strike="noStrike" kern="1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Times New Roman" panose="02020603050405020304" pitchFamily="18" charset="0"/>
              </a:rPr>
              <a:t>——</a:t>
            </a:r>
            <a:r>
              <a:rPr kumimoji="0" lang="zh-CN" altLang="en-US" sz="2400" b="1" i="0" u="none" strike="noStrike" kern="1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Times New Roman" panose="02020603050405020304" pitchFamily="18" charset="0"/>
              </a:rPr>
              <a:t>出售商品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93B5C"/>
              </a:solidFill>
              <a:effectLst/>
              <a:uLnTx/>
              <a:uFillTx/>
              <a:latin typeface="方正兰亭超细黑简体" panose="02000000000000000000" pitchFamily="2" charset="-122"/>
              <a:ea typeface="方正兰亭超细黑简体" panose="02000000000000000000" pitchFamily="2" charset="-122"/>
              <a:cs typeface="+mn-cs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702BA6F8-37B6-8196-8973-5E506078FC20}"/>
              </a:ext>
            </a:extLst>
          </p:cNvPr>
          <p:cNvSpPr txBox="1"/>
          <p:nvPr/>
        </p:nvSpPr>
        <p:spPr>
          <a:xfrm>
            <a:off x="7567206" y="1024372"/>
            <a:ext cx="18722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Clr>
                <a:srgbClr val="9BAFB5"/>
              </a:buClr>
              <a:buFont typeface="Arial" panose="020B0604020202020204" pitchFamily="34" charset="0"/>
              <a:buChar char="•"/>
              <a:defRPr/>
            </a:pPr>
            <a:r>
              <a:rPr lang="zh-CN" altLang="en-US" sz="2000" b="1" dirty="0">
                <a:solidFill>
                  <a:srgbClr val="AEAEAE"/>
                </a:solidFill>
                <a:latin typeface="Gill Sans MT" panose="020B0502020104020203"/>
                <a:ea typeface="方正兰亭超细黑简体" panose="02000000000000000000"/>
              </a:rPr>
              <a:t>修改库存</a:t>
            </a:r>
            <a:endParaRPr lang="zh-CN" altLang="en-US" sz="2000" b="1" dirty="0">
              <a:solidFill>
                <a:srgbClr val="AEAEAE"/>
              </a:solidFill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45C5665A-708E-7BC2-8E57-D82038752E72}"/>
              </a:ext>
            </a:extLst>
          </p:cNvPr>
          <p:cNvSpPr txBox="1"/>
          <p:nvPr/>
        </p:nvSpPr>
        <p:spPr>
          <a:xfrm>
            <a:off x="611560" y="4409106"/>
            <a:ext cx="18722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Clr>
                <a:srgbClr val="9BAFB5"/>
              </a:buClr>
              <a:defRPr/>
            </a:pPr>
            <a:r>
              <a:rPr lang="zh-CN" altLang="en-US" sz="2000" b="1" dirty="0">
                <a:solidFill>
                  <a:srgbClr val="AEAEAE"/>
                </a:solidFill>
                <a:ea typeface="方正兰亭超细黑简体" panose="02000000000000000000"/>
              </a:rPr>
              <a:t>发售新产品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367D9D8C-FF30-AA75-4493-0DB4ED80D43E}"/>
              </a:ext>
            </a:extLst>
          </p:cNvPr>
          <p:cNvSpPr txBox="1"/>
          <p:nvPr/>
        </p:nvSpPr>
        <p:spPr>
          <a:xfrm>
            <a:off x="4242781" y="4444512"/>
            <a:ext cx="24300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buClr>
                <a:srgbClr val="9BAFB5"/>
              </a:buClr>
              <a:defRPr/>
            </a:pPr>
            <a:r>
              <a:rPr lang="zh-CN" altLang="en-US" sz="1800" b="1" dirty="0">
                <a:solidFill>
                  <a:srgbClr val="AEAEAE"/>
                </a:solidFill>
                <a:ea typeface="方正兰亭超细黑简体" panose="02000000000000000000"/>
              </a:rPr>
              <a:t>待售列表管理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0085BAF-BDA4-9E88-D78D-D6C4DC4B13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302" y="861526"/>
            <a:ext cx="7411895" cy="3387498"/>
          </a:xfrm>
          <a:prstGeom prst="rect">
            <a:avLst/>
          </a:prstGeom>
        </p:spPr>
      </p:pic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3F6E063D-96D7-69B4-96D5-F0DDC013E306}"/>
              </a:ext>
            </a:extLst>
          </p:cNvPr>
          <p:cNvCxnSpPr>
            <a:endCxn id="24" idx="1"/>
          </p:cNvCxnSpPr>
          <p:nvPr/>
        </p:nvCxnSpPr>
        <p:spPr>
          <a:xfrm flipV="1">
            <a:off x="5778388" y="1224427"/>
            <a:ext cx="1788818" cy="7360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DF2D3988-D02E-E5B4-32CE-22204258E8DD}"/>
              </a:ext>
            </a:extLst>
          </p:cNvPr>
          <p:cNvSpPr txBox="1"/>
          <p:nvPr/>
        </p:nvSpPr>
        <p:spPr>
          <a:xfrm>
            <a:off x="7567206" y="2355220"/>
            <a:ext cx="18722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Clr>
                <a:srgbClr val="9BAFB5"/>
              </a:buClr>
              <a:buFont typeface="Arial" panose="020B0604020202020204" pitchFamily="34" charset="0"/>
              <a:buChar char="•"/>
              <a:defRPr/>
            </a:pPr>
            <a:r>
              <a:rPr lang="zh-CN" altLang="en-US" sz="2000" b="1" dirty="0">
                <a:solidFill>
                  <a:srgbClr val="AEAEAE"/>
                </a:solidFill>
                <a:latin typeface="Gill Sans MT" panose="020B0502020104020203"/>
                <a:ea typeface="方正兰亭超细黑简体" panose="02000000000000000000"/>
              </a:rPr>
              <a:t>下架商品</a:t>
            </a:r>
            <a:endParaRPr lang="zh-CN" altLang="en-US" sz="2000" b="1" dirty="0">
              <a:solidFill>
                <a:srgbClr val="AEAEAE"/>
              </a:solidFill>
            </a:endParaRP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9776CD32-F8F3-745C-F2B2-6AB0363A4FBE}"/>
              </a:ext>
            </a:extLst>
          </p:cNvPr>
          <p:cNvCxnSpPr>
            <a:endCxn id="8" idx="1"/>
          </p:cNvCxnSpPr>
          <p:nvPr/>
        </p:nvCxnSpPr>
        <p:spPr>
          <a:xfrm>
            <a:off x="7128284" y="2160531"/>
            <a:ext cx="438922" cy="3947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304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E0E9A617-95A5-2D84-D879-6D33B3C432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2395904"/>
            <a:ext cx="5148031" cy="2414344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253" y="196280"/>
            <a:ext cx="144049" cy="50405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4" tIns="34292" rIns="68584" bIns="34292" rtlCol="0" anchor="ctr"/>
          <a:lstStyle/>
          <a:p>
            <a:pPr marL="0" marR="0" lvl="0" indent="0" algn="ctr" defTabSz="6851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ea"/>
              <a:sym typeface="+mn-lt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51520" y="204373"/>
            <a:ext cx="367240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Times New Roman" panose="02020603050405020304" pitchFamily="18" charset="0"/>
              </a:rPr>
              <a:t>系统展示</a:t>
            </a:r>
            <a:r>
              <a:rPr kumimoji="0" lang="en-US" altLang="zh-CN" sz="2400" b="1" i="0" u="none" strike="noStrike" kern="1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Times New Roman" panose="02020603050405020304" pitchFamily="18" charset="0"/>
              </a:rPr>
              <a:t>——</a:t>
            </a:r>
            <a:r>
              <a:rPr kumimoji="0" lang="zh-CN" altLang="en-US" sz="2400" b="1" i="0" u="none" strike="noStrike" kern="1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Times New Roman" panose="02020603050405020304" pitchFamily="18" charset="0"/>
              </a:rPr>
              <a:t>支付系统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93B5C"/>
              </a:solidFill>
              <a:effectLst/>
              <a:uLnTx/>
              <a:uFillTx/>
              <a:latin typeface="方正兰亭超细黑简体" panose="02000000000000000000" pitchFamily="2" charset="-122"/>
              <a:ea typeface="方正兰亭超细黑简体" panose="02000000000000000000" pitchFamily="2" charset="-122"/>
              <a:cs typeface="+mn-cs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F2D3988-D02E-E5B4-32CE-22204258E8DD}"/>
              </a:ext>
            </a:extLst>
          </p:cNvPr>
          <p:cNvSpPr txBox="1"/>
          <p:nvPr/>
        </p:nvSpPr>
        <p:spPr>
          <a:xfrm>
            <a:off x="5760132" y="3814784"/>
            <a:ext cx="28403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Clr>
                <a:srgbClr val="9BAFB5"/>
              </a:buClr>
              <a:buFont typeface="Arial" panose="020B0604020202020204" pitchFamily="34" charset="0"/>
              <a:buChar char="•"/>
              <a:defRPr/>
            </a:pPr>
            <a:r>
              <a:rPr lang="zh-CN" altLang="en-US" sz="2000" b="1" dirty="0">
                <a:solidFill>
                  <a:srgbClr val="AEAEAE"/>
                </a:solidFill>
                <a:latin typeface="Gill Sans MT" panose="020B0502020104020203"/>
                <a:ea typeface="方正兰亭超细黑简体" panose="02000000000000000000"/>
              </a:rPr>
              <a:t>选择地址并进行支付</a:t>
            </a:r>
            <a:endParaRPr lang="zh-CN" altLang="en-US" sz="2000" b="1" dirty="0">
              <a:solidFill>
                <a:srgbClr val="AEAEAE"/>
              </a:solidFill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82F06CF6-A4FD-83C6-ED35-AC3347CF38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2443" y="860727"/>
            <a:ext cx="4860032" cy="236770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ACB91AF3-1B99-B652-9121-7632226F9281}"/>
              </a:ext>
            </a:extLst>
          </p:cNvPr>
          <p:cNvSpPr txBox="1"/>
          <p:nvPr/>
        </p:nvSpPr>
        <p:spPr>
          <a:xfrm>
            <a:off x="503548" y="1421425"/>
            <a:ext cx="28403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Clr>
                <a:srgbClr val="9BAFB5"/>
              </a:buClr>
              <a:buFont typeface="Arial" panose="020B0604020202020204" pitchFamily="34" charset="0"/>
              <a:buChar char="•"/>
              <a:defRPr/>
            </a:pPr>
            <a:r>
              <a:rPr lang="zh-CN" altLang="en-US" sz="2000" b="1" dirty="0">
                <a:solidFill>
                  <a:srgbClr val="AEAEAE"/>
                </a:solidFill>
                <a:latin typeface="Gill Sans MT" panose="020B0502020104020203"/>
                <a:ea typeface="方正兰亭超细黑简体" panose="02000000000000000000"/>
              </a:rPr>
              <a:t>选择商品并确认订单</a:t>
            </a:r>
            <a:endParaRPr lang="zh-CN" altLang="en-US" sz="2000" b="1" dirty="0">
              <a:solidFill>
                <a:srgbClr val="AEAEA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7649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253" y="196280"/>
            <a:ext cx="144049" cy="50405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4" tIns="34292" rIns="68584" bIns="34292" rtlCol="0" anchor="ctr"/>
          <a:lstStyle/>
          <a:p>
            <a:pPr marL="0" marR="0" lvl="0" indent="0" algn="ctr" defTabSz="6851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ea"/>
              <a:sym typeface="+mn-lt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51520" y="204373"/>
            <a:ext cx="367240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Times New Roman" panose="02020603050405020304" pitchFamily="18" charset="0"/>
              </a:rPr>
              <a:t>系统展示</a:t>
            </a:r>
            <a:r>
              <a:rPr kumimoji="0" lang="en-US" altLang="zh-CN" sz="2400" b="1" i="0" u="none" strike="noStrike" kern="1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Times New Roman" panose="02020603050405020304" pitchFamily="18" charset="0"/>
              </a:rPr>
              <a:t>——</a:t>
            </a:r>
            <a:r>
              <a:rPr lang="zh-CN" altLang="en-US" sz="2400" b="1" kern="100" dirty="0">
                <a:solidFill>
                  <a:prstClr val="black">
                    <a:lumMod val="50000"/>
                    <a:lumOff val="50000"/>
                  </a:prst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Times New Roman" panose="02020603050405020304" pitchFamily="18" charset="0"/>
              </a:rPr>
              <a:t>数据分析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93B5C"/>
              </a:solidFill>
              <a:effectLst/>
              <a:uLnTx/>
              <a:uFillTx/>
              <a:latin typeface="方正兰亭超细黑简体" panose="02000000000000000000" pitchFamily="2" charset="-122"/>
              <a:ea typeface="方正兰亭超细黑简体" panose="02000000000000000000" pitchFamily="2" charset="-122"/>
              <a:cs typeface="+mn-cs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2878155-FD29-967F-F735-B8FCE1C343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759" y="757321"/>
            <a:ext cx="8532154" cy="4190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349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框 12"/>
          <p:cNvSpPr txBox="1">
            <a:spLocks noChangeArrowheads="1"/>
          </p:cNvSpPr>
          <p:nvPr/>
        </p:nvSpPr>
        <p:spPr bwMode="auto">
          <a:xfrm>
            <a:off x="4391980" y="1495179"/>
            <a:ext cx="4064705" cy="500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9pPr>
          </a:lstStyle>
          <a:p>
            <a:pPr algn="ctr"/>
            <a:r>
              <a:rPr lang="zh-CN" altLang="en-US" sz="2800" b="1" kern="1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Times New Roman" panose="02020603050405020304" pitchFamily="18" charset="0"/>
              </a:rPr>
              <a:t>数据库与服务端设计</a:t>
            </a:r>
            <a:endParaRPr lang="zh-CN" altLang="en-US" sz="2800" b="1" dirty="0">
              <a:solidFill>
                <a:srgbClr val="093B5C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26" name="文本框 12"/>
          <p:cNvSpPr txBox="1">
            <a:spLocks noChangeArrowheads="1"/>
          </p:cNvSpPr>
          <p:nvPr/>
        </p:nvSpPr>
        <p:spPr bwMode="auto">
          <a:xfrm>
            <a:off x="4824028" y="2270428"/>
            <a:ext cx="1007297" cy="14542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9pPr>
          </a:lstStyle>
          <a:p>
            <a:pPr algn="ctr"/>
            <a:r>
              <a:rPr lang="en-US" altLang="zh-CN" sz="9000" dirty="0">
                <a:solidFill>
                  <a:schemeClr val="tx1">
                    <a:lumMod val="50000"/>
                    <a:lumOff val="50000"/>
                  </a:schemeClr>
                </a:solidFill>
                <a:latin typeface="AgencyFB" panose="02000806040000020003" pitchFamily="2" charset="0"/>
                <a:ea typeface="微软雅黑" panose="020B0503020204020204" pitchFamily="34" charset="-122"/>
              </a:rPr>
              <a:t>3</a:t>
            </a:r>
            <a:endParaRPr lang="zh-CN" altLang="en-US" sz="9000" dirty="0">
              <a:solidFill>
                <a:schemeClr val="tx1">
                  <a:lumMod val="50000"/>
                  <a:lumOff val="50000"/>
                </a:schemeClr>
              </a:solidFill>
              <a:latin typeface="AgencyFB" panose="02000806040000020003" pitchFamily="2" charset="0"/>
              <a:ea typeface="微软雅黑" panose="020B0503020204020204" pitchFamily="34" charset="-122"/>
            </a:endParaRPr>
          </a:p>
        </p:txBody>
      </p:sp>
      <p:sp>
        <p:nvSpPr>
          <p:cNvPr id="16" name="文本框 14"/>
          <p:cNvSpPr txBox="1">
            <a:spLocks noChangeArrowheads="1"/>
          </p:cNvSpPr>
          <p:nvPr/>
        </p:nvSpPr>
        <p:spPr bwMode="auto">
          <a:xfrm>
            <a:off x="3959932" y="2680556"/>
            <a:ext cx="1378848" cy="2846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9pPr>
          </a:lstStyle>
          <a:p>
            <a:pPr algn="ctr" eaLnBrk="1" hangingPunct="1"/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ONE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32" r="49845" b="47264"/>
          <a:stretch>
            <a:fillRect/>
          </a:stretch>
        </p:blipFill>
        <p:spPr>
          <a:xfrm flipH="1">
            <a:off x="2159732" y="0"/>
            <a:ext cx="2088232" cy="3040091"/>
          </a:xfrm>
          <a:prstGeom prst="rect">
            <a:avLst/>
          </a:prstGeom>
        </p:spPr>
      </p:pic>
      <p:sp>
        <p:nvSpPr>
          <p:cNvPr id="10" name="PA_半闭框 7"/>
          <p:cNvSpPr/>
          <p:nvPr>
            <p:custDataLst>
              <p:tags r:id="rId1"/>
            </p:custDataLst>
          </p:nvPr>
        </p:nvSpPr>
        <p:spPr>
          <a:xfrm flipH="1">
            <a:off x="4463987" y="2320516"/>
            <a:ext cx="1296144" cy="720080"/>
          </a:xfrm>
          <a:prstGeom prst="halfFrame">
            <a:avLst>
              <a:gd name="adj1" fmla="val 889"/>
              <a:gd name="adj2" fmla="val 1333"/>
            </a:avLst>
          </a:prstGeom>
          <a:solidFill>
            <a:srgbClr val="6568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253" y="196280"/>
            <a:ext cx="144049" cy="50405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4" tIns="34292" rIns="68584" bIns="34292" rtlCol="0" anchor="ctr"/>
          <a:lstStyle/>
          <a:p>
            <a:pPr marL="0" marR="0" lvl="0" indent="0" algn="ctr" defTabSz="6851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ea"/>
              <a:sym typeface="+mn-lt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51520" y="204373"/>
            <a:ext cx="367240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400" b="1" kern="100" dirty="0">
                <a:solidFill>
                  <a:prstClr val="black">
                    <a:lumMod val="50000"/>
                    <a:lumOff val="50000"/>
                  </a:prst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Times New Roman" panose="02020603050405020304" pitchFamily="18" charset="0"/>
              </a:rPr>
              <a:t>数据库设计</a:t>
            </a:r>
            <a:r>
              <a:rPr kumimoji="0" lang="en-US" altLang="zh-CN" sz="2400" b="1" i="0" u="none" strike="noStrike" kern="1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Times New Roman" panose="02020603050405020304" pitchFamily="18" charset="0"/>
              </a:rPr>
              <a:t>——</a:t>
            </a:r>
            <a:r>
              <a:rPr lang="zh-CN" altLang="en-US" sz="2400" b="1" kern="100" dirty="0">
                <a:solidFill>
                  <a:prstClr val="black">
                    <a:lumMod val="50000"/>
                    <a:lumOff val="50000"/>
                  </a:prst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Times New Roman" panose="02020603050405020304" pitchFamily="18" charset="0"/>
              </a:rPr>
              <a:t>实体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93B5C"/>
              </a:solidFill>
              <a:effectLst/>
              <a:uLnTx/>
              <a:uFillTx/>
              <a:latin typeface="方正兰亭超细黑简体" panose="02000000000000000000" pitchFamily="2" charset="-122"/>
              <a:ea typeface="方正兰亭超细黑简体" panose="02000000000000000000" pitchFamily="2" charset="-122"/>
              <a:cs typeface="+mn-cs"/>
            </a:endParaRPr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AB6DFFDD-194A-ABC5-4D76-5B27628FF11A}"/>
              </a:ext>
            </a:extLst>
          </p:cNvPr>
          <p:cNvSpPr txBox="1">
            <a:spLocks/>
          </p:cNvSpPr>
          <p:nvPr/>
        </p:nvSpPr>
        <p:spPr>
          <a:xfrm>
            <a:off x="503548" y="772344"/>
            <a:ext cx="8316924" cy="39883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just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9BAFB5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2400" b="1" dirty="0">
                <a:solidFill>
                  <a:srgbClr val="AEAEAE"/>
                </a:solidFill>
                <a:latin typeface="Gill Sans MT" panose="020B0502020104020203"/>
                <a:ea typeface="方正兰亭超细黑简体" panose="02000000000000000000"/>
              </a:rPr>
              <a:t>账户（</a:t>
            </a:r>
            <a:r>
              <a:rPr lang="zh-CN" altLang="en-US" sz="2400" b="1" u="sng" dirty="0">
                <a:solidFill>
                  <a:srgbClr val="AEAEAE"/>
                </a:solidFill>
                <a:latin typeface="Gill Sans MT" panose="020B0502020104020203"/>
                <a:ea typeface="方正兰亭超细黑简体" panose="02000000000000000000"/>
              </a:rPr>
              <a:t>编号</a:t>
            </a:r>
            <a:r>
              <a:rPr lang="zh-CN" altLang="en-US" sz="2400" b="1" dirty="0">
                <a:solidFill>
                  <a:srgbClr val="AEAEAE"/>
                </a:solidFill>
                <a:latin typeface="Gill Sans MT" panose="020B0502020104020203"/>
                <a:ea typeface="方正兰亭超细黑简体" panose="02000000000000000000"/>
              </a:rPr>
              <a:t>，用户名，密码，身份，余额）</a:t>
            </a:r>
            <a:endParaRPr lang="en-US" altLang="zh-CN" sz="2400" b="1" dirty="0">
              <a:solidFill>
                <a:srgbClr val="AEAEAE"/>
              </a:solidFill>
              <a:latin typeface="Gill Sans MT" panose="020B0502020104020203"/>
              <a:ea typeface="方正兰亭超细黑简体" panose="02000000000000000000"/>
            </a:endParaRPr>
          </a:p>
          <a:p>
            <a:pPr marL="228600" marR="0" lvl="0" indent="-228600" algn="just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9BAFB5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2400" b="1" dirty="0">
                <a:solidFill>
                  <a:srgbClr val="AEAEAE"/>
                </a:solidFill>
                <a:latin typeface="Gill Sans MT" panose="020B0502020104020203"/>
                <a:ea typeface="方正兰亭超细黑简体" panose="02000000000000000000"/>
              </a:rPr>
              <a:t>商品（</a:t>
            </a:r>
            <a:r>
              <a:rPr lang="zh-CN" altLang="en-US" sz="2400" b="1" u="sng" dirty="0">
                <a:solidFill>
                  <a:srgbClr val="AEAEAE"/>
                </a:solidFill>
                <a:latin typeface="Gill Sans MT" panose="020B0502020104020203"/>
                <a:ea typeface="方正兰亭超细黑简体" panose="02000000000000000000"/>
              </a:rPr>
              <a:t>编号</a:t>
            </a:r>
            <a:r>
              <a:rPr lang="zh-CN" altLang="en-US" sz="2400" b="1" dirty="0">
                <a:solidFill>
                  <a:srgbClr val="AEAEAE"/>
                </a:solidFill>
                <a:latin typeface="Gill Sans MT" panose="020B0502020104020203"/>
                <a:ea typeface="方正兰亭超细黑简体" panose="02000000000000000000"/>
              </a:rPr>
              <a:t>，商品名，价格，卖家编号，制造商，图片地址，描述，生产日期，保质期）</a:t>
            </a:r>
            <a:endParaRPr lang="en-US" altLang="zh-CN" sz="2400" b="1" dirty="0">
              <a:solidFill>
                <a:srgbClr val="AEAEAE"/>
              </a:solidFill>
              <a:latin typeface="Gill Sans MT" panose="020B0502020104020203"/>
              <a:ea typeface="方正兰亭超细黑简体" panose="02000000000000000000"/>
            </a:endParaRPr>
          </a:p>
          <a:p>
            <a:pPr marL="228600" marR="0" lvl="0" indent="-228600" algn="just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9BAFB5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2400" b="1" dirty="0">
                <a:solidFill>
                  <a:srgbClr val="AEAEAE"/>
                </a:solidFill>
                <a:latin typeface="Gill Sans MT" panose="020B0502020104020203"/>
                <a:ea typeface="方正兰亭超细黑简体" panose="02000000000000000000"/>
              </a:rPr>
              <a:t>购物车（</a:t>
            </a:r>
            <a:r>
              <a:rPr lang="zh-CN" altLang="en-US" sz="2400" b="1" u="sng" dirty="0">
                <a:solidFill>
                  <a:srgbClr val="AEAEAE"/>
                </a:solidFill>
                <a:latin typeface="Gill Sans MT" panose="020B0502020104020203"/>
                <a:ea typeface="方正兰亭超细黑简体" panose="02000000000000000000"/>
              </a:rPr>
              <a:t>编号</a:t>
            </a:r>
            <a:r>
              <a:rPr lang="zh-CN" altLang="en-US" sz="2400" b="1" dirty="0">
                <a:solidFill>
                  <a:srgbClr val="AEAEAE"/>
                </a:solidFill>
                <a:latin typeface="Gill Sans MT" panose="020B0502020104020203"/>
                <a:ea typeface="方正兰亭超细黑简体" panose="02000000000000000000"/>
              </a:rPr>
              <a:t>，用户编号，商品编号，数量）</a:t>
            </a:r>
            <a:endParaRPr lang="en-US" altLang="zh-CN" sz="2400" b="1" dirty="0">
              <a:solidFill>
                <a:srgbClr val="AEAEAE"/>
              </a:solidFill>
              <a:latin typeface="Gill Sans MT" panose="020B0502020104020203"/>
              <a:ea typeface="方正兰亭超细黑简体" panose="02000000000000000000"/>
            </a:endParaRPr>
          </a:p>
          <a:p>
            <a:pPr marL="228600" marR="0" lvl="0" indent="-228600" algn="just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9BAFB5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2400" b="1" dirty="0">
                <a:solidFill>
                  <a:srgbClr val="AEAEAE"/>
                </a:solidFill>
                <a:latin typeface="Gill Sans MT" panose="020B0502020104020203"/>
                <a:ea typeface="方正兰亭超细黑简体" panose="02000000000000000000"/>
              </a:rPr>
              <a:t>收藏（</a:t>
            </a:r>
            <a:r>
              <a:rPr lang="zh-CN" altLang="en-US" sz="2400" b="1" u="sng" dirty="0">
                <a:solidFill>
                  <a:srgbClr val="AEAEAE"/>
                </a:solidFill>
                <a:latin typeface="Gill Sans MT" panose="020B0502020104020203"/>
                <a:ea typeface="方正兰亭超细黑简体" panose="02000000000000000000"/>
              </a:rPr>
              <a:t>编号</a:t>
            </a:r>
            <a:r>
              <a:rPr lang="zh-CN" altLang="en-US" sz="2400" b="1" dirty="0">
                <a:solidFill>
                  <a:srgbClr val="AEAEAE"/>
                </a:solidFill>
                <a:latin typeface="Gill Sans MT" panose="020B0502020104020203"/>
                <a:ea typeface="方正兰亭超细黑简体" panose="02000000000000000000"/>
              </a:rPr>
              <a:t>，用户编号，商品编号，收藏）</a:t>
            </a:r>
            <a:endParaRPr lang="en-US" altLang="zh-CN" sz="2400" b="1" dirty="0">
              <a:solidFill>
                <a:srgbClr val="AEAEAE"/>
              </a:solidFill>
              <a:latin typeface="Gill Sans MT" panose="020B0502020104020203"/>
              <a:ea typeface="方正兰亭超细黑简体" panose="02000000000000000000"/>
            </a:endParaRPr>
          </a:p>
          <a:p>
            <a:pPr marL="228600" marR="0" lvl="0" indent="-228600" algn="just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9BAFB5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2400" b="1" dirty="0">
                <a:solidFill>
                  <a:srgbClr val="AEAEAE"/>
                </a:solidFill>
                <a:latin typeface="Gill Sans MT" panose="020B0502020104020203"/>
                <a:ea typeface="方正兰亭超细黑简体" panose="02000000000000000000"/>
              </a:rPr>
              <a:t>库存（</a:t>
            </a:r>
            <a:r>
              <a:rPr lang="zh-CN" altLang="en-US" sz="2400" b="1" u="sng" dirty="0">
                <a:solidFill>
                  <a:srgbClr val="AEAEAE"/>
                </a:solidFill>
                <a:latin typeface="Gill Sans MT" panose="020B0502020104020203"/>
                <a:ea typeface="方正兰亭超细黑简体" panose="02000000000000000000"/>
              </a:rPr>
              <a:t>编号</a:t>
            </a:r>
            <a:r>
              <a:rPr lang="zh-CN" altLang="en-US" sz="2400" b="1" dirty="0">
                <a:solidFill>
                  <a:srgbClr val="AEAEAE"/>
                </a:solidFill>
                <a:latin typeface="Gill Sans MT" panose="020B0502020104020203"/>
                <a:ea typeface="方正兰亭超细黑简体" panose="02000000000000000000"/>
              </a:rPr>
              <a:t>，商品编号，库存）</a:t>
            </a:r>
            <a:endParaRPr lang="en-US" altLang="zh-CN" sz="2400" b="1" dirty="0">
              <a:solidFill>
                <a:srgbClr val="AEAEAE"/>
              </a:solidFill>
              <a:latin typeface="Gill Sans MT" panose="020B0502020104020203"/>
              <a:ea typeface="方正兰亭超细黑简体" panose="02000000000000000000"/>
            </a:endParaRPr>
          </a:p>
          <a:p>
            <a:pPr marL="228600" marR="0" lvl="0" indent="-228600" algn="just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9BAFB5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lang="en-US" altLang="zh-CN" sz="2400" dirty="0">
              <a:solidFill>
                <a:schemeClr val="tx1"/>
              </a:solidFill>
              <a:latin typeface="Gill Sans MT" panose="020B0502020104020203"/>
              <a:ea typeface="方正兰亭超细黑简体" panose="02000000000000000000"/>
            </a:endParaRPr>
          </a:p>
          <a:p>
            <a:pPr marL="228600" marR="0" lvl="0" indent="-228600" algn="just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9BAFB5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lang="en-US" altLang="zh-CN" sz="2400" dirty="0">
              <a:solidFill>
                <a:schemeClr val="tx1"/>
              </a:solidFill>
              <a:latin typeface="Gill Sans MT" panose="020B0502020104020203"/>
              <a:ea typeface="方正兰亭超细黑简体" panose="02000000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3207900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253" y="196280"/>
            <a:ext cx="144049" cy="50405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4" tIns="34292" rIns="68584" bIns="34292" rtlCol="0" anchor="ctr"/>
          <a:lstStyle/>
          <a:p>
            <a:pPr marL="0" marR="0" lvl="0" indent="0" algn="ctr" defTabSz="6851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ea"/>
              <a:sym typeface="+mn-lt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51520" y="204373"/>
            <a:ext cx="367240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400" b="1" kern="100" dirty="0">
                <a:solidFill>
                  <a:prstClr val="black">
                    <a:lumMod val="50000"/>
                    <a:lumOff val="50000"/>
                  </a:prst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Times New Roman" panose="02020603050405020304" pitchFamily="18" charset="0"/>
              </a:rPr>
              <a:t>数据库设计</a:t>
            </a:r>
            <a:r>
              <a:rPr kumimoji="0" lang="en-US" altLang="zh-CN" sz="2400" b="1" i="0" u="none" strike="noStrike" kern="1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Times New Roman" panose="02020603050405020304" pitchFamily="18" charset="0"/>
              </a:rPr>
              <a:t>——</a:t>
            </a:r>
            <a:r>
              <a:rPr lang="zh-CN" altLang="en-US" sz="2400" b="1" kern="100" dirty="0">
                <a:solidFill>
                  <a:prstClr val="black">
                    <a:lumMod val="50000"/>
                    <a:lumOff val="50000"/>
                  </a:prst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Times New Roman" panose="02020603050405020304" pitchFamily="18" charset="0"/>
              </a:rPr>
              <a:t>实体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93B5C"/>
              </a:solidFill>
              <a:effectLst/>
              <a:uLnTx/>
              <a:uFillTx/>
              <a:latin typeface="方正兰亭超细黑简体" panose="02000000000000000000" pitchFamily="2" charset="-122"/>
              <a:ea typeface="方正兰亭超细黑简体" panose="02000000000000000000" pitchFamily="2" charset="-122"/>
              <a:cs typeface="+mn-cs"/>
            </a:endParaRPr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AB6DFFDD-194A-ABC5-4D76-5B27628FF11A}"/>
              </a:ext>
            </a:extLst>
          </p:cNvPr>
          <p:cNvSpPr txBox="1">
            <a:spLocks/>
          </p:cNvSpPr>
          <p:nvPr/>
        </p:nvSpPr>
        <p:spPr>
          <a:xfrm>
            <a:off x="467544" y="700336"/>
            <a:ext cx="8316924" cy="39883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just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9BAFB5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2400" b="1" dirty="0">
                <a:solidFill>
                  <a:srgbClr val="AEAEAE"/>
                </a:solidFill>
                <a:latin typeface="Gill Sans MT" panose="020B0502020104020203"/>
                <a:ea typeface="方正兰亭超细黑简体" panose="02000000000000000000"/>
              </a:rPr>
              <a:t>地址（</a:t>
            </a:r>
            <a:r>
              <a:rPr lang="zh-CN" altLang="en-US" sz="2400" b="1" u="sng" dirty="0">
                <a:solidFill>
                  <a:srgbClr val="AEAEAE"/>
                </a:solidFill>
                <a:latin typeface="Gill Sans MT" panose="020B0502020104020203"/>
                <a:ea typeface="方正兰亭超细黑简体" panose="02000000000000000000"/>
              </a:rPr>
              <a:t>编号</a:t>
            </a:r>
            <a:r>
              <a:rPr lang="zh-CN" altLang="en-US" sz="2400" b="1" dirty="0">
                <a:solidFill>
                  <a:srgbClr val="AEAEAE"/>
                </a:solidFill>
                <a:latin typeface="Gill Sans MT" panose="020B0502020104020203"/>
                <a:ea typeface="方正兰亭超细黑简体" panose="02000000000000000000"/>
              </a:rPr>
              <a:t>，用户编号，收件人姓名，收件人电话，地址，详细地址，备注，默认地址）</a:t>
            </a:r>
            <a:endParaRPr lang="en-US" altLang="zh-CN" sz="2400" b="1" dirty="0">
              <a:solidFill>
                <a:srgbClr val="AEAEAE"/>
              </a:solidFill>
              <a:latin typeface="Gill Sans MT" panose="020B0502020104020203"/>
              <a:ea typeface="方正兰亭超细黑简体" panose="02000000000000000000"/>
            </a:endParaRPr>
          </a:p>
          <a:p>
            <a:pPr marL="228600" marR="0" lvl="0" indent="-228600" algn="just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9BAFB5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2400" b="1" dirty="0">
                <a:solidFill>
                  <a:srgbClr val="AEAEAE"/>
                </a:solidFill>
                <a:latin typeface="Gill Sans MT" panose="020B0502020104020203"/>
                <a:ea typeface="方正兰亭超细黑简体" panose="02000000000000000000"/>
              </a:rPr>
              <a:t>订单（</a:t>
            </a:r>
            <a:r>
              <a:rPr lang="zh-CN" altLang="en-US" sz="2400" b="1" u="sng" dirty="0">
                <a:solidFill>
                  <a:srgbClr val="AEAEAE"/>
                </a:solidFill>
                <a:latin typeface="Gill Sans MT" panose="020B0502020104020203"/>
                <a:ea typeface="方正兰亭超细黑简体" panose="02000000000000000000"/>
              </a:rPr>
              <a:t>编号</a:t>
            </a:r>
            <a:r>
              <a:rPr lang="zh-CN" altLang="en-US" sz="2400" b="1" dirty="0">
                <a:solidFill>
                  <a:srgbClr val="AEAEAE"/>
                </a:solidFill>
                <a:latin typeface="Gill Sans MT" panose="020B0502020104020203"/>
                <a:ea typeface="方正兰亭超细黑简体" panose="02000000000000000000"/>
              </a:rPr>
              <a:t>，用户编号，地址编号，价格，日期）</a:t>
            </a:r>
            <a:endParaRPr lang="en-US" altLang="zh-CN" sz="2400" b="1" dirty="0">
              <a:solidFill>
                <a:srgbClr val="AEAEAE"/>
              </a:solidFill>
              <a:latin typeface="Gill Sans MT" panose="020B0502020104020203"/>
              <a:ea typeface="方正兰亭超细黑简体" panose="02000000000000000000"/>
            </a:endParaRPr>
          </a:p>
          <a:p>
            <a:pPr marL="228600" marR="0" lvl="0" indent="-228600" algn="just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9BAFB5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2400" b="1" dirty="0">
                <a:solidFill>
                  <a:srgbClr val="AEAEAE"/>
                </a:solidFill>
                <a:latin typeface="Gill Sans MT" panose="020B0502020104020203"/>
                <a:ea typeface="方正兰亭超细黑简体" panose="02000000000000000000"/>
              </a:rPr>
              <a:t>订单商品（</a:t>
            </a:r>
            <a:r>
              <a:rPr lang="zh-CN" altLang="en-US" sz="2400" b="1" u="sng" dirty="0">
                <a:solidFill>
                  <a:srgbClr val="AEAEAE"/>
                </a:solidFill>
                <a:latin typeface="Gill Sans MT" panose="020B0502020104020203"/>
                <a:ea typeface="方正兰亭超细黑简体" panose="02000000000000000000"/>
              </a:rPr>
              <a:t>编号</a:t>
            </a:r>
            <a:r>
              <a:rPr lang="zh-CN" altLang="en-US" sz="2400" b="1" dirty="0">
                <a:solidFill>
                  <a:srgbClr val="AEAEAE"/>
                </a:solidFill>
                <a:latin typeface="Gill Sans MT" panose="020B0502020104020203"/>
                <a:ea typeface="方正兰亭超细黑简体" panose="02000000000000000000"/>
              </a:rPr>
              <a:t>，订单编号，商品编号，数量）</a:t>
            </a:r>
            <a:endParaRPr lang="en-US" altLang="zh-CN" sz="2400" b="1" dirty="0">
              <a:solidFill>
                <a:srgbClr val="AEAEAE"/>
              </a:solidFill>
              <a:latin typeface="Gill Sans MT" panose="020B0502020104020203"/>
              <a:ea typeface="方正兰亭超细黑简体" panose="02000000000000000000"/>
            </a:endParaRPr>
          </a:p>
          <a:p>
            <a:pPr marL="228600" marR="0" lvl="0" indent="-228600" algn="just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9BAFB5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2400" b="1" dirty="0">
                <a:solidFill>
                  <a:srgbClr val="AEAEAE"/>
                </a:solidFill>
                <a:latin typeface="Gill Sans MT" panose="020B0502020104020203"/>
                <a:ea typeface="方正兰亭超细黑简体" panose="02000000000000000000"/>
              </a:rPr>
              <a:t>商品详情（</a:t>
            </a:r>
            <a:r>
              <a:rPr lang="zh-CN" altLang="en-US" sz="2400" b="1" u="sng" dirty="0">
                <a:solidFill>
                  <a:srgbClr val="AEAEAE"/>
                </a:solidFill>
                <a:latin typeface="Gill Sans MT" panose="020B0502020104020203"/>
                <a:ea typeface="方正兰亭超细黑简体" panose="02000000000000000000"/>
              </a:rPr>
              <a:t>编号</a:t>
            </a:r>
            <a:r>
              <a:rPr lang="zh-CN" altLang="en-US" sz="2400" b="1" dirty="0">
                <a:solidFill>
                  <a:srgbClr val="AEAEAE"/>
                </a:solidFill>
                <a:latin typeface="Gill Sans MT" panose="020B0502020104020203"/>
                <a:ea typeface="方正兰亭超细黑简体" panose="02000000000000000000"/>
              </a:rPr>
              <a:t>，商品编号，键值，值）</a:t>
            </a:r>
            <a:endParaRPr lang="en-US" altLang="zh-CN" sz="2400" b="1" dirty="0">
              <a:solidFill>
                <a:srgbClr val="AEAEAE"/>
              </a:solidFill>
              <a:latin typeface="Gill Sans MT" panose="020B0502020104020203"/>
              <a:ea typeface="方正兰亭超细黑简体" panose="02000000000000000000"/>
            </a:endParaRPr>
          </a:p>
          <a:p>
            <a:pPr marL="228600" marR="0" lvl="0" indent="-228600" algn="just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9BAFB5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lang="en-US" altLang="zh-CN" sz="2400" dirty="0">
              <a:solidFill>
                <a:schemeClr val="tx1"/>
              </a:solidFill>
              <a:latin typeface="Gill Sans MT" panose="020B0502020104020203"/>
              <a:ea typeface="方正兰亭超细黑简体" panose="02000000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514305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253" y="196280"/>
            <a:ext cx="144049" cy="50405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4" tIns="34292" rIns="68584" bIns="34292" rtlCol="0" anchor="ctr"/>
          <a:lstStyle/>
          <a:p>
            <a:pPr marL="0" marR="0" lvl="0" indent="0" algn="ctr" defTabSz="6851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ea"/>
              <a:sym typeface="+mn-lt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51520" y="204373"/>
            <a:ext cx="367240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400" b="1" kern="100" dirty="0">
                <a:solidFill>
                  <a:prstClr val="black">
                    <a:lumMod val="50000"/>
                    <a:lumOff val="50000"/>
                  </a:prst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Times New Roman" panose="02020603050405020304" pitchFamily="18" charset="0"/>
              </a:rPr>
              <a:t>数据库设计</a:t>
            </a:r>
            <a:r>
              <a:rPr kumimoji="0" lang="en-US" altLang="zh-CN" sz="2400" b="1" i="0" u="none" strike="noStrike" kern="1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Times New Roman" panose="02020603050405020304" pitchFamily="18" charset="0"/>
              </a:rPr>
              <a:t>——3NF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93B5C"/>
              </a:solidFill>
              <a:effectLst/>
              <a:uLnTx/>
              <a:uFillTx/>
              <a:latin typeface="方正兰亭超细黑简体" panose="02000000000000000000" pitchFamily="2" charset="-122"/>
              <a:ea typeface="方正兰亭超细黑简体" panose="02000000000000000000" pitchFamily="2" charset="-122"/>
              <a:cs typeface="+mn-cs"/>
            </a:endParaRPr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AB6DFFDD-194A-ABC5-4D76-5B27628FF11A}"/>
              </a:ext>
            </a:extLst>
          </p:cNvPr>
          <p:cNvSpPr txBox="1">
            <a:spLocks/>
          </p:cNvSpPr>
          <p:nvPr/>
        </p:nvSpPr>
        <p:spPr>
          <a:xfrm>
            <a:off x="467544" y="700336"/>
            <a:ext cx="8316924" cy="43564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just" defTabSz="914400" rtl="0" eaLnBrk="1" fontAlgn="auto" latinLnBrk="0" hangingPunct="1">
              <a:spcBef>
                <a:spcPts val="1000"/>
              </a:spcBef>
              <a:spcAft>
                <a:spcPts val="0"/>
              </a:spcAft>
              <a:buClr>
                <a:srgbClr val="9BAFB5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2000" b="1" dirty="0">
                <a:solidFill>
                  <a:srgbClr val="AEAEAE"/>
                </a:solidFill>
                <a:latin typeface="Gill Sans MT" panose="020B0502020104020203"/>
                <a:ea typeface="方正兰亭超细黑简体" panose="02000000000000000000"/>
              </a:rPr>
              <a:t>通过关系的规范化达到</a:t>
            </a:r>
            <a:r>
              <a:rPr lang="en-US" altLang="zh-CN" sz="2000" b="1" dirty="0">
                <a:solidFill>
                  <a:srgbClr val="AEAEAE"/>
                </a:solidFill>
                <a:latin typeface="Gill Sans MT" panose="020B0502020104020203"/>
                <a:ea typeface="方正兰亭超细黑简体" panose="02000000000000000000"/>
              </a:rPr>
              <a:t>3NF</a:t>
            </a:r>
            <a:r>
              <a:rPr lang="zh-CN" altLang="en-US" sz="2000" b="1" dirty="0">
                <a:solidFill>
                  <a:srgbClr val="AEAEAE"/>
                </a:solidFill>
                <a:latin typeface="Gill Sans MT" panose="020B0502020104020203"/>
                <a:ea typeface="方正兰亭超细黑简体" panose="02000000000000000000"/>
              </a:rPr>
              <a:t>且同时保持无损连接与函数依赖</a:t>
            </a:r>
            <a:endParaRPr lang="en-US" altLang="zh-CN" sz="2000" b="1" dirty="0">
              <a:solidFill>
                <a:srgbClr val="AEAEAE"/>
              </a:solidFill>
              <a:latin typeface="Gill Sans MT" panose="020B0502020104020203"/>
              <a:ea typeface="方正兰亭超细黑简体" panose="02000000000000000000"/>
            </a:endParaRPr>
          </a:p>
          <a:p>
            <a:pPr marL="228600" marR="0" lvl="0" indent="-228600" algn="just" defTabSz="914400" rtl="0" eaLnBrk="1" fontAlgn="auto" latinLnBrk="0" hangingPunct="1">
              <a:spcBef>
                <a:spcPts val="1000"/>
              </a:spcBef>
              <a:spcAft>
                <a:spcPts val="0"/>
              </a:spcAft>
              <a:buClr>
                <a:srgbClr val="9BAFB5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2000" b="1" dirty="0">
                <a:solidFill>
                  <a:srgbClr val="AEAEAE"/>
                </a:solidFill>
                <a:latin typeface="Gill Sans MT" panose="020B0502020104020203"/>
                <a:ea typeface="方正兰亭超细黑简体" panose="02000000000000000000"/>
              </a:rPr>
              <a:t>示例：</a:t>
            </a:r>
            <a:endParaRPr lang="en-US" altLang="zh-CN" sz="2000" b="1" dirty="0">
              <a:solidFill>
                <a:srgbClr val="AEAEAE"/>
              </a:solidFill>
              <a:latin typeface="Gill Sans MT" panose="020B0502020104020203"/>
              <a:ea typeface="方正兰亭超细黑简体" panose="02000000000000000000"/>
            </a:endParaRPr>
          </a:p>
          <a:p>
            <a:pPr marL="228600" marR="0" lvl="0" indent="-228600" algn="just" defTabSz="914400" rtl="0" eaLnBrk="1" fontAlgn="auto" latinLnBrk="0" hangingPunct="1">
              <a:spcBef>
                <a:spcPts val="1000"/>
              </a:spcBef>
              <a:spcAft>
                <a:spcPts val="0"/>
              </a:spcAft>
              <a:buClr>
                <a:srgbClr val="9BAFB5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2000" b="1" dirty="0">
                <a:solidFill>
                  <a:srgbClr val="AEAEAE"/>
                </a:solidFill>
                <a:latin typeface="Gill Sans MT" panose="020B0502020104020203"/>
                <a:ea typeface="方正兰亭超细黑简体" panose="02000000000000000000"/>
              </a:rPr>
              <a:t>订单（</a:t>
            </a:r>
            <a:r>
              <a:rPr lang="en-US" altLang="zh-CN" sz="2000" b="1" dirty="0">
                <a:solidFill>
                  <a:srgbClr val="AEAEAE"/>
                </a:solidFill>
                <a:latin typeface="Gill Sans MT" panose="020B0502020104020203"/>
                <a:ea typeface="方正兰亭超细黑简体" panose="02000000000000000000"/>
              </a:rPr>
              <a:t>Sale</a:t>
            </a:r>
            <a:r>
              <a:rPr lang="zh-CN" altLang="en-US" sz="2000" b="1" dirty="0">
                <a:solidFill>
                  <a:srgbClr val="AEAEAE"/>
                </a:solidFill>
                <a:latin typeface="Gill Sans MT" panose="020B0502020104020203"/>
                <a:ea typeface="方正兰亭超细黑简体" panose="02000000000000000000"/>
              </a:rPr>
              <a:t>）包含买家、商品等大量信息，将其分解为如下四个关系，保持无损连结和函数依赖：</a:t>
            </a:r>
            <a:endParaRPr lang="en-US" altLang="zh-CN" sz="2000" b="1" dirty="0">
              <a:solidFill>
                <a:srgbClr val="AEAEAE"/>
              </a:solidFill>
              <a:latin typeface="Gill Sans MT" panose="020B0502020104020203"/>
              <a:ea typeface="方正兰亭超细黑简体" panose="02000000000000000000"/>
            </a:endParaRPr>
          </a:p>
          <a:p>
            <a:pPr marL="228600" marR="0" lvl="0" indent="-228600" algn="just" defTabSz="914400" rtl="0" eaLnBrk="1" fontAlgn="auto" latinLnBrk="0" hangingPunct="1">
              <a:spcBef>
                <a:spcPts val="1000"/>
              </a:spcBef>
              <a:spcAft>
                <a:spcPts val="0"/>
              </a:spcAft>
              <a:buClr>
                <a:srgbClr val="9BAFB5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2000" b="1" dirty="0">
                <a:solidFill>
                  <a:srgbClr val="AEAEAE"/>
                </a:solidFill>
                <a:latin typeface="Gill Sans MT" panose="020B0502020104020203"/>
                <a:ea typeface="方正兰亭超细黑简体" panose="02000000000000000000"/>
              </a:rPr>
              <a:t>用户（</a:t>
            </a:r>
            <a:r>
              <a:rPr lang="zh-CN" altLang="en-US" sz="2000" b="1" u="sng" dirty="0">
                <a:solidFill>
                  <a:srgbClr val="AEAEAE"/>
                </a:solidFill>
                <a:latin typeface="Gill Sans MT" panose="020B0502020104020203"/>
                <a:ea typeface="方正兰亭超细黑简体" panose="02000000000000000000"/>
              </a:rPr>
              <a:t>编号</a:t>
            </a:r>
            <a:r>
              <a:rPr lang="zh-CN" altLang="en-US" sz="2000" b="1" dirty="0">
                <a:solidFill>
                  <a:srgbClr val="AEAEAE"/>
                </a:solidFill>
                <a:latin typeface="Gill Sans MT" panose="020B0502020104020203"/>
                <a:ea typeface="方正兰亭超细黑简体" panose="02000000000000000000"/>
              </a:rPr>
              <a:t>，用户名，密码，身份，余额）</a:t>
            </a:r>
            <a:endParaRPr lang="en-US" altLang="zh-CN" sz="2000" b="1" dirty="0">
              <a:solidFill>
                <a:srgbClr val="AEAEAE"/>
              </a:solidFill>
              <a:latin typeface="Gill Sans MT" panose="020B0502020104020203"/>
              <a:ea typeface="方正兰亭超细黑简体" panose="02000000000000000000"/>
            </a:endParaRPr>
          </a:p>
          <a:p>
            <a:pPr marL="228600" marR="0" lvl="0" indent="-228600" algn="just" defTabSz="914400" rtl="0" eaLnBrk="1" fontAlgn="auto" latinLnBrk="0" hangingPunct="1">
              <a:spcBef>
                <a:spcPts val="1000"/>
              </a:spcBef>
              <a:spcAft>
                <a:spcPts val="0"/>
              </a:spcAft>
              <a:buClr>
                <a:srgbClr val="9BAFB5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2000" b="1" dirty="0">
                <a:solidFill>
                  <a:srgbClr val="AEAEAE"/>
                </a:solidFill>
                <a:latin typeface="Gill Sans MT" panose="020B0502020104020203"/>
                <a:ea typeface="方正兰亭超细黑简体" panose="02000000000000000000"/>
              </a:rPr>
              <a:t>商品（</a:t>
            </a:r>
            <a:r>
              <a:rPr lang="zh-CN" altLang="en-US" sz="2000" b="1" u="sng" dirty="0">
                <a:solidFill>
                  <a:srgbClr val="AEAEAE"/>
                </a:solidFill>
                <a:latin typeface="Gill Sans MT" panose="020B0502020104020203"/>
                <a:ea typeface="方正兰亭超细黑简体" panose="02000000000000000000"/>
              </a:rPr>
              <a:t>编号</a:t>
            </a:r>
            <a:r>
              <a:rPr lang="zh-CN" altLang="en-US" sz="2000" b="1" dirty="0">
                <a:solidFill>
                  <a:srgbClr val="AEAEAE"/>
                </a:solidFill>
                <a:latin typeface="Gill Sans MT" panose="020B0502020104020203"/>
                <a:ea typeface="方正兰亭超细黑简体" panose="02000000000000000000"/>
              </a:rPr>
              <a:t>，商品名，价格，卖家编号，制造商，图片地址，描述，生产日期，保质期）</a:t>
            </a:r>
            <a:endParaRPr lang="en-US" altLang="zh-CN" sz="2000" b="1" dirty="0">
              <a:solidFill>
                <a:srgbClr val="AEAEAE"/>
              </a:solidFill>
              <a:latin typeface="Gill Sans MT" panose="020B0502020104020203"/>
              <a:ea typeface="方正兰亭超细黑简体" panose="02000000000000000000"/>
            </a:endParaRPr>
          </a:p>
          <a:p>
            <a:pPr marL="228600" marR="0" lvl="0" indent="-228600" algn="just" defTabSz="914400" rtl="0" eaLnBrk="1" fontAlgn="auto" latinLnBrk="0" hangingPunct="1">
              <a:spcBef>
                <a:spcPts val="1000"/>
              </a:spcBef>
              <a:spcAft>
                <a:spcPts val="0"/>
              </a:spcAft>
              <a:buClr>
                <a:srgbClr val="9BAFB5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2000" b="1" dirty="0">
                <a:solidFill>
                  <a:srgbClr val="AEAEAE"/>
                </a:solidFill>
                <a:latin typeface="Gill Sans MT" panose="020B0502020104020203"/>
                <a:ea typeface="方正兰亭超细黑简体" panose="02000000000000000000"/>
              </a:rPr>
              <a:t>订单（</a:t>
            </a:r>
            <a:r>
              <a:rPr lang="zh-CN" altLang="en-US" sz="2000" b="1" u="sng" dirty="0">
                <a:solidFill>
                  <a:srgbClr val="AEAEAE"/>
                </a:solidFill>
                <a:latin typeface="Gill Sans MT" panose="020B0502020104020203"/>
                <a:ea typeface="方正兰亭超细黑简体" panose="02000000000000000000"/>
              </a:rPr>
              <a:t>编号</a:t>
            </a:r>
            <a:r>
              <a:rPr lang="zh-CN" altLang="en-US" sz="2000" b="1" dirty="0">
                <a:solidFill>
                  <a:srgbClr val="AEAEAE"/>
                </a:solidFill>
                <a:latin typeface="Gill Sans MT" panose="020B0502020104020203"/>
                <a:ea typeface="方正兰亭超细黑简体" panose="02000000000000000000"/>
              </a:rPr>
              <a:t>，用户编号，地址编号，价格，日期）</a:t>
            </a:r>
            <a:endParaRPr lang="en-US" altLang="zh-CN" sz="2000" b="1" dirty="0">
              <a:solidFill>
                <a:srgbClr val="AEAEAE"/>
              </a:solidFill>
              <a:latin typeface="Gill Sans MT" panose="020B0502020104020203"/>
              <a:ea typeface="方正兰亭超细黑简体" panose="02000000000000000000"/>
            </a:endParaRPr>
          </a:p>
          <a:p>
            <a:pPr marL="228600" marR="0" lvl="0" indent="-228600" algn="just" defTabSz="914400" rtl="0" eaLnBrk="1" fontAlgn="auto" latinLnBrk="0" hangingPunct="1">
              <a:spcBef>
                <a:spcPts val="1000"/>
              </a:spcBef>
              <a:spcAft>
                <a:spcPts val="0"/>
              </a:spcAft>
              <a:buClr>
                <a:srgbClr val="9BAFB5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2000" b="1">
                <a:solidFill>
                  <a:srgbClr val="AEAEAE"/>
                </a:solidFill>
                <a:latin typeface="Gill Sans MT" panose="020B0502020104020203"/>
                <a:ea typeface="方正兰亭超细黑简体" panose="02000000000000000000"/>
              </a:rPr>
              <a:t>订单商品（</a:t>
            </a:r>
            <a:r>
              <a:rPr lang="zh-CN" altLang="en-US" sz="2000" b="1" u="sng" dirty="0">
                <a:solidFill>
                  <a:srgbClr val="AEAEAE"/>
                </a:solidFill>
                <a:latin typeface="Gill Sans MT" panose="020B0502020104020203"/>
                <a:ea typeface="方正兰亭超细黑简体" panose="02000000000000000000"/>
              </a:rPr>
              <a:t>编号</a:t>
            </a:r>
            <a:r>
              <a:rPr lang="zh-CN" altLang="en-US" sz="2000" b="1" dirty="0">
                <a:solidFill>
                  <a:srgbClr val="AEAEAE"/>
                </a:solidFill>
                <a:latin typeface="Gill Sans MT" panose="020B0502020104020203"/>
                <a:ea typeface="方正兰亭超细黑简体" panose="02000000000000000000"/>
              </a:rPr>
              <a:t>，订单编号，商品编号，数量）</a:t>
            </a:r>
            <a:endParaRPr lang="en-US" altLang="zh-CN" sz="2000" b="1" dirty="0">
              <a:solidFill>
                <a:srgbClr val="AEAEAE"/>
              </a:solidFill>
              <a:latin typeface="Gill Sans MT" panose="020B0502020104020203"/>
              <a:ea typeface="方正兰亭超细黑简体" panose="02000000000000000000"/>
            </a:endParaRPr>
          </a:p>
          <a:p>
            <a:pPr marL="228600" marR="0" lvl="0" indent="-228600" algn="just" defTabSz="914400" rtl="0" eaLnBrk="1" fontAlgn="auto" latinLnBrk="0" hangingPunct="1">
              <a:spcBef>
                <a:spcPts val="1000"/>
              </a:spcBef>
              <a:spcAft>
                <a:spcPts val="0"/>
              </a:spcAft>
              <a:buClr>
                <a:srgbClr val="9BAFB5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lang="en-US" altLang="zh-CN" sz="2400" dirty="0">
              <a:solidFill>
                <a:schemeClr val="tx1"/>
              </a:solidFill>
              <a:latin typeface="Gill Sans MT" panose="020B0502020104020203"/>
              <a:ea typeface="方正兰亭超细黑简体" panose="02000000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593462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253" y="196280"/>
            <a:ext cx="144049" cy="50405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4" tIns="34292" rIns="68584" bIns="34292" rtlCol="0" anchor="ctr"/>
          <a:lstStyle/>
          <a:p>
            <a:pPr marL="0" marR="0" lvl="0" indent="0" algn="ctr" defTabSz="6851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ea"/>
              <a:sym typeface="+mn-lt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51520" y="204373"/>
            <a:ext cx="367240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400" b="1" kern="100" dirty="0">
                <a:solidFill>
                  <a:prstClr val="black">
                    <a:lumMod val="50000"/>
                    <a:lumOff val="50000"/>
                  </a:prst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Times New Roman" panose="02020603050405020304" pitchFamily="18" charset="0"/>
              </a:rPr>
              <a:t>数据库设计</a:t>
            </a:r>
            <a:r>
              <a:rPr kumimoji="0" lang="en-US" altLang="zh-CN" sz="2400" b="1" i="0" u="none" strike="noStrike" kern="1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Times New Roman" panose="02020603050405020304" pitchFamily="18" charset="0"/>
              </a:rPr>
              <a:t>——</a:t>
            </a:r>
            <a:r>
              <a:rPr lang="zh-CN" altLang="en-US" sz="2400" b="1" kern="100" dirty="0">
                <a:solidFill>
                  <a:prstClr val="black">
                    <a:lumMod val="50000"/>
                    <a:lumOff val="50000"/>
                  </a:prst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Times New Roman" panose="02020603050405020304" pitchFamily="18" charset="0"/>
              </a:rPr>
              <a:t>数据表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93B5C"/>
              </a:solidFill>
              <a:effectLst/>
              <a:uLnTx/>
              <a:uFillTx/>
              <a:latin typeface="方正兰亭超细黑简体" panose="02000000000000000000" pitchFamily="2" charset="-122"/>
              <a:ea typeface="方正兰亭超细黑简体" panose="02000000000000000000" pitchFamily="2" charset="-122"/>
              <a:cs typeface="+mn-cs"/>
            </a:endParaRPr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AB6DFFDD-194A-ABC5-4D76-5B27628FF11A}"/>
              </a:ext>
            </a:extLst>
          </p:cNvPr>
          <p:cNvSpPr txBox="1">
            <a:spLocks/>
          </p:cNvSpPr>
          <p:nvPr/>
        </p:nvSpPr>
        <p:spPr>
          <a:xfrm>
            <a:off x="467544" y="700337"/>
            <a:ext cx="3276364" cy="12961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just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9BAFB5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b="1" dirty="0">
                <a:solidFill>
                  <a:srgbClr val="AEAEAE"/>
                </a:solidFill>
                <a:latin typeface="Gill Sans MT" panose="020B0502020104020203"/>
                <a:ea typeface="方正兰亭超细黑简体" panose="02000000000000000000"/>
              </a:rPr>
              <a:t>示例：商品表</a:t>
            </a:r>
            <a:endParaRPr lang="en-US" altLang="zh-CN" b="1" dirty="0">
              <a:solidFill>
                <a:srgbClr val="AEAEAE"/>
              </a:solidFill>
              <a:latin typeface="Gill Sans MT" panose="020B0502020104020203"/>
              <a:ea typeface="方正兰亭超细黑简体" panose="0200000000000000000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44FC530-131A-17CE-BA95-DA71E07D9B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3181" y="177652"/>
            <a:ext cx="4810566" cy="217799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95E782F-E9B5-ACF3-2066-1263CEE2D8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53" y="2428528"/>
            <a:ext cx="9144000" cy="2407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029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253" y="196280"/>
            <a:ext cx="144049" cy="50405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4" tIns="34292" rIns="68584" bIns="34292" rtlCol="0" anchor="ctr"/>
          <a:lstStyle/>
          <a:p>
            <a:pPr marL="0" marR="0" lvl="0" indent="0" algn="ctr" defTabSz="6851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ea"/>
              <a:sym typeface="+mn-lt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51520" y="204373"/>
            <a:ext cx="367240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400" b="1" kern="100" dirty="0">
                <a:solidFill>
                  <a:prstClr val="black">
                    <a:lumMod val="50000"/>
                    <a:lumOff val="50000"/>
                  </a:prst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Times New Roman" panose="02020603050405020304" pitchFamily="18" charset="0"/>
              </a:rPr>
              <a:t>数据库设计</a:t>
            </a:r>
            <a:r>
              <a:rPr kumimoji="0" lang="en-US" altLang="zh-CN" sz="2400" b="1" i="0" u="none" strike="noStrike" kern="1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Times New Roman" panose="02020603050405020304" pitchFamily="18" charset="0"/>
              </a:rPr>
              <a:t>——</a:t>
            </a:r>
            <a:r>
              <a:rPr kumimoji="0" lang="zh-CN" altLang="en-US" sz="2400" b="1" i="0" u="none" strike="noStrike" kern="1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Times New Roman" panose="02020603050405020304" pitchFamily="18" charset="0"/>
              </a:rPr>
              <a:t>触发器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93B5C"/>
              </a:solidFill>
              <a:effectLst/>
              <a:uLnTx/>
              <a:uFillTx/>
              <a:latin typeface="方正兰亭超细黑简体" panose="02000000000000000000" pitchFamily="2" charset="-122"/>
              <a:ea typeface="方正兰亭超细黑简体" panose="02000000000000000000" pitchFamily="2" charset="-122"/>
              <a:cs typeface="+mn-cs"/>
            </a:endParaRPr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AB6DFFDD-194A-ABC5-4D76-5B27628FF11A}"/>
              </a:ext>
            </a:extLst>
          </p:cNvPr>
          <p:cNvSpPr txBox="1">
            <a:spLocks/>
          </p:cNvSpPr>
          <p:nvPr/>
        </p:nvSpPr>
        <p:spPr>
          <a:xfrm>
            <a:off x="467544" y="700337"/>
            <a:ext cx="5010458" cy="12961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just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9BAFB5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2400" b="1" dirty="0">
                <a:solidFill>
                  <a:srgbClr val="AEAEAE"/>
                </a:solidFill>
                <a:latin typeface="Gill Sans MT" panose="020B0502020104020203"/>
                <a:ea typeface="方正兰亭超细黑简体" panose="02000000000000000000"/>
              </a:rPr>
              <a:t>示例：保证库存≥</a:t>
            </a:r>
            <a:r>
              <a:rPr lang="en-US" altLang="zh-CN" sz="2400" b="1" dirty="0">
                <a:solidFill>
                  <a:srgbClr val="AEAEAE"/>
                </a:solidFill>
                <a:latin typeface="Gill Sans MT" panose="020B0502020104020203"/>
                <a:ea typeface="方正兰亭超细黑简体" panose="02000000000000000000"/>
              </a:rPr>
              <a:t>0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89B9F52-30CB-775A-C0AD-03140E84F8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7722" y="268288"/>
            <a:ext cx="5311131" cy="186322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0003AAF-3D40-DCDF-4BEC-B7363731A0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202" y="2154870"/>
            <a:ext cx="9144000" cy="2990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505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253" y="196280"/>
            <a:ext cx="144049" cy="50405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4" tIns="34292" rIns="68584" bIns="34292" rtlCol="0" anchor="ctr"/>
          <a:lstStyle/>
          <a:p>
            <a:pPr marL="0" marR="0" lvl="0" indent="0" algn="ctr" defTabSz="6851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ea"/>
              <a:sym typeface="+mn-lt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51520" y="204373"/>
            <a:ext cx="367240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400" b="1" kern="100" dirty="0">
                <a:solidFill>
                  <a:prstClr val="black">
                    <a:lumMod val="50000"/>
                    <a:lumOff val="50000"/>
                  </a:prst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Times New Roman" panose="02020603050405020304" pitchFamily="18" charset="0"/>
              </a:rPr>
              <a:t>数据库设计</a:t>
            </a:r>
            <a:r>
              <a:rPr kumimoji="0" lang="en-US" altLang="zh-CN" sz="2400" b="1" i="0" u="none" strike="noStrike" kern="1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Times New Roman" panose="02020603050405020304" pitchFamily="18" charset="0"/>
              </a:rPr>
              <a:t>——</a:t>
            </a:r>
            <a:r>
              <a:rPr kumimoji="0" lang="zh-CN" altLang="en-US" sz="2400" b="1" i="0" u="none" strike="noStrike" kern="1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Times New Roman" panose="02020603050405020304" pitchFamily="18" charset="0"/>
              </a:rPr>
              <a:t>存储过程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93B5C"/>
              </a:solidFill>
              <a:effectLst/>
              <a:uLnTx/>
              <a:uFillTx/>
              <a:latin typeface="方正兰亭超细黑简体" panose="02000000000000000000" pitchFamily="2" charset="-122"/>
              <a:ea typeface="方正兰亭超细黑简体" panose="02000000000000000000" pitchFamily="2" charset="-122"/>
              <a:cs typeface="+mn-cs"/>
            </a:endParaRPr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AB6DFFDD-194A-ABC5-4D76-5B27628FF11A}"/>
              </a:ext>
            </a:extLst>
          </p:cNvPr>
          <p:cNvSpPr txBox="1">
            <a:spLocks/>
          </p:cNvSpPr>
          <p:nvPr/>
        </p:nvSpPr>
        <p:spPr>
          <a:xfrm>
            <a:off x="467544" y="700337"/>
            <a:ext cx="5010458" cy="12961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just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9BAFB5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2400" b="1" dirty="0">
                <a:solidFill>
                  <a:srgbClr val="AEAEAE"/>
                </a:solidFill>
                <a:latin typeface="Gill Sans MT" panose="020B0502020104020203"/>
                <a:ea typeface="方正兰亭超细黑简体" panose="02000000000000000000"/>
              </a:rPr>
              <a:t>示例：搜索相似后缀名商品</a:t>
            </a:r>
            <a:endParaRPr lang="en-US" altLang="zh-CN" sz="2400" b="1" dirty="0">
              <a:solidFill>
                <a:srgbClr val="AEAEAE"/>
              </a:solidFill>
              <a:latin typeface="Gill Sans MT" panose="020B0502020104020203"/>
              <a:ea typeface="方正兰亭超细黑简体" panose="0200000000000000000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6063907-B3E8-2736-D450-1F16BAE9FB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556" y="1281566"/>
            <a:ext cx="3323612" cy="1975054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F6AA835D-971B-3B12-DB6E-1FEF2C6FB8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704" y="3334810"/>
            <a:ext cx="7596067" cy="1810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241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5"/>
          <p:cNvSpPr/>
          <p:nvPr/>
        </p:nvSpPr>
        <p:spPr bwMode="auto">
          <a:xfrm>
            <a:off x="1655676" y="1240396"/>
            <a:ext cx="1644431" cy="1867696"/>
          </a:xfrm>
          <a:custGeom>
            <a:avLst/>
            <a:gdLst>
              <a:gd name="T0" fmla="*/ 6935 w 12812"/>
              <a:gd name="T1" fmla="*/ 195 h 14572"/>
              <a:gd name="T2" fmla="*/ 9609 w 12812"/>
              <a:gd name="T3" fmla="*/ 1739 h 14572"/>
              <a:gd name="T4" fmla="*/ 12283 w 12812"/>
              <a:gd name="T5" fmla="*/ 3282 h 14572"/>
              <a:gd name="T6" fmla="*/ 12812 w 12812"/>
              <a:gd name="T7" fmla="*/ 4199 h 14572"/>
              <a:gd name="T8" fmla="*/ 12812 w 12812"/>
              <a:gd name="T9" fmla="*/ 7286 h 14572"/>
              <a:gd name="T10" fmla="*/ 12812 w 12812"/>
              <a:gd name="T11" fmla="*/ 10374 h 14572"/>
              <a:gd name="T12" fmla="*/ 12283 w 12812"/>
              <a:gd name="T13" fmla="*/ 11290 h 14572"/>
              <a:gd name="T14" fmla="*/ 9609 w 12812"/>
              <a:gd name="T15" fmla="*/ 12834 h 14572"/>
              <a:gd name="T16" fmla="*/ 6935 w 12812"/>
              <a:gd name="T17" fmla="*/ 14378 h 14572"/>
              <a:gd name="T18" fmla="*/ 5877 w 12812"/>
              <a:gd name="T19" fmla="*/ 14378 h 14572"/>
              <a:gd name="T20" fmla="*/ 3203 w 12812"/>
              <a:gd name="T21" fmla="*/ 12834 h 14572"/>
              <a:gd name="T22" fmla="*/ 529 w 12812"/>
              <a:gd name="T23" fmla="*/ 11290 h 14572"/>
              <a:gd name="T24" fmla="*/ 0 w 12812"/>
              <a:gd name="T25" fmla="*/ 10374 h 14572"/>
              <a:gd name="T26" fmla="*/ 0 w 12812"/>
              <a:gd name="T27" fmla="*/ 7286 h 14572"/>
              <a:gd name="T28" fmla="*/ 0 w 12812"/>
              <a:gd name="T29" fmla="*/ 4199 h 14572"/>
              <a:gd name="T30" fmla="*/ 529 w 12812"/>
              <a:gd name="T31" fmla="*/ 3282 h 14572"/>
              <a:gd name="T32" fmla="*/ 3203 w 12812"/>
              <a:gd name="T33" fmla="*/ 1739 h 14572"/>
              <a:gd name="T34" fmla="*/ 5877 w 12812"/>
              <a:gd name="T35" fmla="*/ 195 h 14572"/>
              <a:gd name="T36" fmla="*/ 6935 w 12812"/>
              <a:gd name="T37" fmla="*/ 195 h 145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2812" h="14572">
                <a:moveTo>
                  <a:pt x="6935" y="195"/>
                </a:moveTo>
                <a:lnTo>
                  <a:pt x="9609" y="1739"/>
                </a:lnTo>
                <a:lnTo>
                  <a:pt x="12283" y="3282"/>
                </a:lnTo>
                <a:cubicBezTo>
                  <a:pt x="12620" y="3477"/>
                  <a:pt x="12812" y="3810"/>
                  <a:pt x="12812" y="4199"/>
                </a:cubicBezTo>
                <a:lnTo>
                  <a:pt x="12812" y="7286"/>
                </a:lnTo>
                <a:lnTo>
                  <a:pt x="12812" y="10374"/>
                </a:lnTo>
                <a:cubicBezTo>
                  <a:pt x="12812" y="10763"/>
                  <a:pt x="12620" y="11096"/>
                  <a:pt x="12283" y="11290"/>
                </a:cubicBezTo>
                <a:lnTo>
                  <a:pt x="9609" y="12834"/>
                </a:lnTo>
                <a:lnTo>
                  <a:pt x="6935" y="14378"/>
                </a:lnTo>
                <a:cubicBezTo>
                  <a:pt x="6599" y="14572"/>
                  <a:pt x="6213" y="14572"/>
                  <a:pt x="5877" y="14378"/>
                </a:cubicBezTo>
                <a:lnTo>
                  <a:pt x="3203" y="12834"/>
                </a:lnTo>
                <a:lnTo>
                  <a:pt x="529" y="11290"/>
                </a:lnTo>
                <a:cubicBezTo>
                  <a:pt x="193" y="11096"/>
                  <a:pt x="0" y="10763"/>
                  <a:pt x="0" y="10374"/>
                </a:cubicBezTo>
                <a:lnTo>
                  <a:pt x="0" y="7286"/>
                </a:lnTo>
                <a:lnTo>
                  <a:pt x="0" y="4199"/>
                </a:lnTo>
                <a:cubicBezTo>
                  <a:pt x="0" y="3810"/>
                  <a:pt x="193" y="3477"/>
                  <a:pt x="529" y="3282"/>
                </a:cubicBezTo>
                <a:lnTo>
                  <a:pt x="3203" y="1739"/>
                </a:lnTo>
                <a:lnTo>
                  <a:pt x="5877" y="195"/>
                </a:lnTo>
                <a:cubicBezTo>
                  <a:pt x="6213" y="0"/>
                  <a:pt x="6599" y="0"/>
                  <a:pt x="6935" y="195"/>
                </a:cubicBezTo>
                <a:close/>
              </a:path>
            </a:pathLst>
          </a:custGeom>
          <a:noFill/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sp>
        <p:nvSpPr>
          <p:cNvPr id="50" name="矩形 49"/>
          <p:cNvSpPr/>
          <p:nvPr/>
        </p:nvSpPr>
        <p:spPr>
          <a:xfrm>
            <a:off x="4510966" y="1348408"/>
            <a:ext cx="4633034" cy="2173800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>
              <a:lnSpc>
                <a:spcPct val="200000"/>
              </a:lnSpc>
              <a:defRPr/>
            </a:pPr>
            <a:r>
              <a:rPr lang="en-US" altLang="zh-CN" sz="2400" b="1" kern="1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Times New Roman" panose="02020603050405020304" pitchFamily="18" charset="0"/>
              </a:rPr>
              <a:t>1 / </a:t>
            </a:r>
            <a:r>
              <a:rPr lang="zh-CN" altLang="en-US" sz="2400" b="1" kern="1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Times New Roman" panose="02020603050405020304" pitchFamily="18" charset="0"/>
              </a:rPr>
              <a:t>项目简介</a:t>
            </a:r>
            <a:endParaRPr lang="en-US" altLang="zh-CN" sz="2400" b="1" kern="100" dirty="0">
              <a:solidFill>
                <a:schemeClr val="tx1">
                  <a:lumMod val="50000"/>
                  <a:lumOff val="50000"/>
                </a:schemeClr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  <a:cs typeface="Times New Roman" panose="02020603050405020304" pitchFamily="18" charset="0"/>
            </a:endParaRPr>
          </a:p>
          <a:p>
            <a:pPr>
              <a:lnSpc>
                <a:spcPct val="200000"/>
              </a:lnSpc>
              <a:defRPr/>
            </a:pPr>
            <a:r>
              <a:rPr lang="en-US" altLang="zh-CN" sz="2400" b="1" kern="1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Times New Roman" panose="02020603050405020304" pitchFamily="18" charset="0"/>
              </a:rPr>
              <a:t>2 / </a:t>
            </a:r>
            <a:r>
              <a:rPr lang="zh-CN" altLang="en-US" sz="2400" b="1" kern="1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Times New Roman" panose="02020603050405020304" pitchFamily="18" charset="0"/>
              </a:rPr>
              <a:t>系统展示</a:t>
            </a:r>
            <a:endParaRPr lang="en-US" altLang="zh-CN" sz="2400" b="1" kern="100" dirty="0">
              <a:solidFill>
                <a:schemeClr val="tx1">
                  <a:lumMod val="50000"/>
                  <a:lumOff val="50000"/>
                </a:schemeClr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  <a:cs typeface="Times New Roman" panose="02020603050405020304" pitchFamily="18" charset="0"/>
            </a:endParaRPr>
          </a:p>
          <a:p>
            <a:pPr>
              <a:lnSpc>
                <a:spcPct val="200000"/>
              </a:lnSpc>
              <a:defRPr/>
            </a:pPr>
            <a:r>
              <a:rPr lang="en-US" altLang="zh-CN" sz="2400" b="1" kern="1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Times New Roman" panose="02020603050405020304" pitchFamily="18" charset="0"/>
              </a:rPr>
              <a:t>3 / </a:t>
            </a:r>
            <a:r>
              <a:rPr lang="zh-CN" altLang="en-US" sz="2400" b="1" kern="1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Times New Roman" panose="02020603050405020304" pitchFamily="18" charset="0"/>
              </a:rPr>
              <a:t>数据库与服务端设计</a:t>
            </a:r>
            <a:endParaRPr lang="en-US" altLang="zh-CN" sz="2400" b="1" kern="100" dirty="0">
              <a:solidFill>
                <a:schemeClr val="tx1">
                  <a:lumMod val="50000"/>
                  <a:lumOff val="50000"/>
                </a:schemeClr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  <a:cs typeface="Times New Roman" panose="02020603050405020304" pitchFamily="18" charset="0"/>
            </a:endParaRPr>
          </a:p>
        </p:txBody>
      </p:sp>
      <p:sp>
        <p:nvSpPr>
          <p:cNvPr id="15" name="Freeform 5"/>
          <p:cNvSpPr/>
          <p:nvPr/>
        </p:nvSpPr>
        <p:spPr bwMode="auto">
          <a:xfrm>
            <a:off x="1403648" y="1600436"/>
            <a:ext cx="1770860" cy="2011290"/>
          </a:xfrm>
          <a:custGeom>
            <a:avLst/>
            <a:gdLst>
              <a:gd name="T0" fmla="*/ 6935 w 12812"/>
              <a:gd name="T1" fmla="*/ 195 h 14572"/>
              <a:gd name="T2" fmla="*/ 9609 w 12812"/>
              <a:gd name="T3" fmla="*/ 1739 h 14572"/>
              <a:gd name="T4" fmla="*/ 12283 w 12812"/>
              <a:gd name="T5" fmla="*/ 3282 h 14572"/>
              <a:gd name="T6" fmla="*/ 12812 w 12812"/>
              <a:gd name="T7" fmla="*/ 4199 h 14572"/>
              <a:gd name="T8" fmla="*/ 12812 w 12812"/>
              <a:gd name="T9" fmla="*/ 7286 h 14572"/>
              <a:gd name="T10" fmla="*/ 12812 w 12812"/>
              <a:gd name="T11" fmla="*/ 10374 h 14572"/>
              <a:gd name="T12" fmla="*/ 12283 w 12812"/>
              <a:gd name="T13" fmla="*/ 11290 h 14572"/>
              <a:gd name="T14" fmla="*/ 9609 w 12812"/>
              <a:gd name="T15" fmla="*/ 12834 h 14572"/>
              <a:gd name="T16" fmla="*/ 6935 w 12812"/>
              <a:gd name="T17" fmla="*/ 14378 h 14572"/>
              <a:gd name="T18" fmla="*/ 5877 w 12812"/>
              <a:gd name="T19" fmla="*/ 14378 h 14572"/>
              <a:gd name="T20" fmla="*/ 3203 w 12812"/>
              <a:gd name="T21" fmla="*/ 12834 h 14572"/>
              <a:gd name="T22" fmla="*/ 529 w 12812"/>
              <a:gd name="T23" fmla="*/ 11290 h 14572"/>
              <a:gd name="T24" fmla="*/ 0 w 12812"/>
              <a:gd name="T25" fmla="*/ 10374 h 14572"/>
              <a:gd name="T26" fmla="*/ 0 w 12812"/>
              <a:gd name="T27" fmla="*/ 7286 h 14572"/>
              <a:gd name="T28" fmla="*/ 0 w 12812"/>
              <a:gd name="T29" fmla="*/ 4199 h 14572"/>
              <a:gd name="T30" fmla="*/ 529 w 12812"/>
              <a:gd name="T31" fmla="*/ 3282 h 14572"/>
              <a:gd name="T32" fmla="*/ 3203 w 12812"/>
              <a:gd name="T33" fmla="*/ 1739 h 14572"/>
              <a:gd name="T34" fmla="*/ 5877 w 12812"/>
              <a:gd name="T35" fmla="*/ 195 h 14572"/>
              <a:gd name="T36" fmla="*/ 6935 w 12812"/>
              <a:gd name="T37" fmla="*/ 195 h 145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2812" h="14572">
                <a:moveTo>
                  <a:pt x="6935" y="195"/>
                </a:moveTo>
                <a:lnTo>
                  <a:pt x="9609" y="1739"/>
                </a:lnTo>
                <a:lnTo>
                  <a:pt x="12283" y="3282"/>
                </a:lnTo>
                <a:cubicBezTo>
                  <a:pt x="12620" y="3477"/>
                  <a:pt x="12812" y="3810"/>
                  <a:pt x="12812" y="4199"/>
                </a:cubicBezTo>
                <a:lnTo>
                  <a:pt x="12812" y="7286"/>
                </a:lnTo>
                <a:lnTo>
                  <a:pt x="12812" y="10374"/>
                </a:lnTo>
                <a:cubicBezTo>
                  <a:pt x="12812" y="10763"/>
                  <a:pt x="12620" y="11096"/>
                  <a:pt x="12283" y="11290"/>
                </a:cubicBezTo>
                <a:lnTo>
                  <a:pt x="9609" y="12834"/>
                </a:lnTo>
                <a:lnTo>
                  <a:pt x="6935" y="14378"/>
                </a:lnTo>
                <a:cubicBezTo>
                  <a:pt x="6599" y="14572"/>
                  <a:pt x="6213" y="14572"/>
                  <a:pt x="5877" y="14378"/>
                </a:cubicBezTo>
                <a:lnTo>
                  <a:pt x="3203" y="12834"/>
                </a:lnTo>
                <a:lnTo>
                  <a:pt x="529" y="11290"/>
                </a:lnTo>
                <a:cubicBezTo>
                  <a:pt x="193" y="11096"/>
                  <a:pt x="0" y="10763"/>
                  <a:pt x="0" y="10374"/>
                </a:cubicBezTo>
                <a:lnTo>
                  <a:pt x="0" y="7286"/>
                </a:lnTo>
                <a:lnTo>
                  <a:pt x="0" y="4199"/>
                </a:lnTo>
                <a:cubicBezTo>
                  <a:pt x="0" y="3810"/>
                  <a:pt x="193" y="3477"/>
                  <a:pt x="529" y="3282"/>
                </a:cubicBezTo>
                <a:lnTo>
                  <a:pt x="3203" y="1739"/>
                </a:lnTo>
                <a:lnTo>
                  <a:pt x="5877" y="195"/>
                </a:lnTo>
                <a:cubicBezTo>
                  <a:pt x="6213" y="0"/>
                  <a:pt x="6599" y="0"/>
                  <a:pt x="6935" y="195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sp>
        <p:nvSpPr>
          <p:cNvPr id="45" name="TextBox 59"/>
          <p:cNvSpPr txBox="1">
            <a:spLocks noChangeArrowheads="1"/>
          </p:cNvSpPr>
          <p:nvPr/>
        </p:nvSpPr>
        <p:spPr bwMode="auto">
          <a:xfrm flipH="1">
            <a:off x="1432433" y="2191554"/>
            <a:ext cx="1663403" cy="761747"/>
          </a:xfrm>
          <a:prstGeom prst="rect">
            <a:avLst/>
          </a:prstGeom>
          <a:noFill/>
          <a:ln>
            <a:noFill/>
          </a:ln>
        </p:spPr>
        <p:txBody>
          <a:bodyPr wrap="square" lIns="68580" tIns="34290" rIns="68580" bIns="3429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defRPr/>
            </a:pPr>
            <a:r>
              <a:rPr lang="zh-CN" altLang="en-US" sz="2700" b="1" kern="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目录</a:t>
            </a:r>
            <a:endParaRPr lang="en-US" altLang="zh-CN" sz="2700" b="1" kern="0" dirty="0">
              <a:solidFill>
                <a:schemeClr val="bg1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  <a:p>
            <a:pPr algn="ctr">
              <a:defRPr/>
            </a:pPr>
            <a:r>
              <a:rPr lang="en-US" altLang="zh-CN" b="1" kern="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CONTENTS</a:t>
            </a:r>
            <a:endParaRPr lang="en-US" altLang="ko-KR" b="1" kern="0" dirty="0">
              <a:solidFill>
                <a:schemeClr val="bg1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253" y="196280"/>
            <a:ext cx="144049" cy="50405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4" tIns="34292" rIns="68584" bIns="34292" rtlCol="0" anchor="ctr"/>
          <a:lstStyle/>
          <a:p>
            <a:pPr marL="0" marR="0" lvl="0" indent="0" algn="ctr" defTabSz="6851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ea"/>
              <a:sym typeface="+mn-lt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51520" y="204373"/>
            <a:ext cx="367240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400" b="1" kern="100" dirty="0">
                <a:solidFill>
                  <a:prstClr val="black">
                    <a:lumMod val="50000"/>
                    <a:lumOff val="50000"/>
                  </a:prst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Times New Roman" panose="02020603050405020304" pitchFamily="18" charset="0"/>
              </a:rPr>
              <a:t>数据库设计</a:t>
            </a:r>
            <a:r>
              <a:rPr kumimoji="0" lang="en-US" altLang="zh-CN" sz="2400" b="1" i="0" u="none" strike="noStrike" kern="1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Times New Roman" panose="02020603050405020304" pitchFamily="18" charset="0"/>
              </a:rPr>
              <a:t>——</a:t>
            </a:r>
            <a:r>
              <a:rPr lang="zh-CN" altLang="en-US" sz="2400" b="1" kern="100" dirty="0">
                <a:solidFill>
                  <a:prstClr val="black">
                    <a:lumMod val="50000"/>
                    <a:lumOff val="50000"/>
                  </a:prst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Times New Roman" panose="02020603050405020304" pitchFamily="18" charset="0"/>
              </a:rPr>
              <a:t>函数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93B5C"/>
              </a:solidFill>
              <a:effectLst/>
              <a:uLnTx/>
              <a:uFillTx/>
              <a:latin typeface="方正兰亭超细黑简体" panose="02000000000000000000" pitchFamily="2" charset="-122"/>
              <a:ea typeface="方正兰亭超细黑简体" panose="02000000000000000000" pitchFamily="2" charset="-122"/>
              <a:cs typeface="+mn-cs"/>
            </a:endParaRPr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AB6DFFDD-194A-ABC5-4D76-5B27628FF11A}"/>
              </a:ext>
            </a:extLst>
          </p:cNvPr>
          <p:cNvSpPr txBox="1">
            <a:spLocks/>
          </p:cNvSpPr>
          <p:nvPr/>
        </p:nvSpPr>
        <p:spPr>
          <a:xfrm>
            <a:off x="467544" y="700337"/>
            <a:ext cx="5010458" cy="12961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just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9BAFB5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2400" b="1" dirty="0">
                <a:solidFill>
                  <a:srgbClr val="AEAEAE"/>
                </a:solidFill>
                <a:latin typeface="Gill Sans MT" panose="020B0502020104020203"/>
                <a:ea typeface="方正兰亭超细黑简体" panose="02000000000000000000"/>
              </a:rPr>
              <a:t>示例：判断用户对价格的敏感度</a:t>
            </a:r>
            <a:endParaRPr lang="en-US" altLang="zh-CN" sz="2400" b="1" dirty="0">
              <a:solidFill>
                <a:srgbClr val="AEAEAE"/>
              </a:solidFill>
              <a:latin typeface="Gill Sans MT" panose="020B0502020104020203"/>
              <a:ea typeface="方正兰亭超细黑简体" panose="0200000000000000000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6129069-E835-12AC-5C0C-04F873E429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3988" y="1348409"/>
            <a:ext cx="4500068" cy="377693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405BEE4D-F5AB-5BD8-2D0B-3A3252A40F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712" y="1348409"/>
            <a:ext cx="3663018" cy="2258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048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253" y="196280"/>
            <a:ext cx="144049" cy="50405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4" tIns="34292" rIns="68584" bIns="34292" rtlCol="0" anchor="ctr"/>
          <a:lstStyle/>
          <a:p>
            <a:pPr marL="0" marR="0" lvl="0" indent="0" algn="ctr" defTabSz="6851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ea"/>
              <a:sym typeface="+mn-lt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51520" y="204373"/>
            <a:ext cx="367240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400" b="1" kern="100" dirty="0">
                <a:solidFill>
                  <a:prstClr val="black">
                    <a:lumMod val="50000"/>
                    <a:lumOff val="50000"/>
                  </a:prst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Times New Roman" panose="02020603050405020304" pitchFamily="18" charset="0"/>
              </a:rPr>
              <a:t>数据库设计</a:t>
            </a:r>
            <a:r>
              <a:rPr kumimoji="0" lang="en-US" altLang="zh-CN" sz="2400" b="1" i="0" u="none" strike="noStrike" kern="1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Times New Roman" panose="02020603050405020304" pitchFamily="18" charset="0"/>
              </a:rPr>
              <a:t>——</a:t>
            </a:r>
            <a:r>
              <a:rPr lang="zh-CN" altLang="en-US" sz="2400" b="1" kern="100" dirty="0">
                <a:solidFill>
                  <a:prstClr val="black">
                    <a:lumMod val="50000"/>
                    <a:lumOff val="50000"/>
                  </a:prst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Times New Roman" panose="02020603050405020304" pitchFamily="18" charset="0"/>
              </a:rPr>
              <a:t>数据流图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93B5C"/>
              </a:solidFill>
              <a:effectLst/>
              <a:uLnTx/>
              <a:uFillTx/>
              <a:latin typeface="方正兰亭超细黑简体" panose="02000000000000000000" pitchFamily="2" charset="-122"/>
              <a:ea typeface="方正兰亭超细黑简体" panose="02000000000000000000" pitchFamily="2" charset="-122"/>
              <a:cs typeface="+mn-cs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7BA05F6-8E1D-1A9F-92CF-3DEB12010BC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2813"/>
            <a:ext cx="9144000" cy="4362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459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253" y="196280"/>
            <a:ext cx="144049" cy="50405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4" tIns="34292" rIns="68584" bIns="34292" rtlCol="0" anchor="ctr"/>
          <a:lstStyle/>
          <a:p>
            <a:pPr marL="0" marR="0" lvl="0" indent="0" algn="ctr" defTabSz="6851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ea"/>
              <a:sym typeface="+mn-lt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51520" y="204373"/>
            <a:ext cx="367240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400" b="1" kern="100" dirty="0">
                <a:solidFill>
                  <a:prstClr val="black">
                    <a:lumMod val="50000"/>
                    <a:lumOff val="50000"/>
                  </a:prst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Times New Roman" panose="02020603050405020304" pitchFamily="18" charset="0"/>
              </a:rPr>
              <a:t>数据库设计</a:t>
            </a:r>
            <a:r>
              <a:rPr kumimoji="0" lang="en-US" altLang="zh-CN" sz="2400" b="1" i="0" u="none" strike="noStrike" kern="1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Times New Roman" panose="02020603050405020304" pitchFamily="18" charset="0"/>
              </a:rPr>
              <a:t>——ER</a:t>
            </a:r>
            <a:r>
              <a:rPr kumimoji="0" lang="zh-CN" altLang="en-US" sz="2400" b="1" i="0" u="none" strike="noStrike" kern="1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Times New Roman" panose="02020603050405020304" pitchFamily="18" charset="0"/>
              </a:rPr>
              <a:t>图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93B5C"/>
              </a:solidFill>
              <a:effectLst/>
              <a:uLnTx/>
              <a:uFillTx/>
              <a:latin typeface="方正兰亭超细黑简体" panose="02000000000000000000" pitchFamily="2" charset="-122"/>
              <a:ea typeface="方正兰亭超细黑简体" panose="02000000000000000000" pitchFamily="2" charset="-122"/>
              <a:cs typeface="+mn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EB09758-FBC7-5CA8-AD6C-732AEAE5A1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302" y="739585"/>
            <a:ext cx="7499396" cy="4405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860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253" y="196280"/>
            <a:ext cx="144049" cy="50405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4" tIns="34292" rIns="68584" bIns="34292" rtlCol="0" anchor="ctr"/>
          <a:lstStyle/>
          <a:p>
            <a:pPr marL="0" marR="0" lvl="0" indent="0" algn="ctr" defTabSz="6851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ea"/>
              <a:sym typeface="+mn-lt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51520" y="204373"/>
            <a:ext cx="367240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400" b="1" kern="100" dirty="0">
                <a:solidFill>
                  <a:prstClr val="black">
                    <a:lumMod val="50000"/>
                    <a:lumOff val="50000"/>
                  </a:prst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Times New Roman" panose="02020603050405020304" pitchFamily="18" charset="0"/>
              </a:rPr>
              <a:t>数据库设计</a:t>
            </a:r>
            <a:r>
              <a:rPr kumimoji="0" lang="en-US" altLang="zh-CN" sz="2400" b="1" i="0" u="none" strike="noStrike" kern="1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Times New Roman" panose="02020603050405020304" pitchFamily="18" charset="0"/>
              </a:rPr>
              <a:t>——</a:t>
            </a:r>
            <a:r>
              <a:rPr lang="zh-CN" altLang="en-US" sz="2400" b="1" kern="100" dirty="0">
                <a:solidFill>
                  <a:prstClr val="black">
                    <a:lumMod val="50000"/>
                    <a:lumOff val="50000"/>
                  </a:prst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Times New Roman" panose="02020603050405020304" pitchFamily="18" charset="0"/>
              </a:rPr>
              <a:t>索引优化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93B5C"/>
              </a:solidFill>
              <a:effectLst/>
              <a:uLnTx/>
              <a:uFillTx/>
              <a:latin typeface="方正兰亭超细黑简体" panose="02000000000000000000" pitchFamily="2" charset="-122"/>
              <a:ea typeface="方正兰亭超细黑简体" panose="02000000000000000000" pitchFamily="2" charset="-122"/>
              <a:cs typeface="+mn-cs"/>
            </a:endParaRPr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AB6DFFDD-194A-ABC5-4D76-5B27628FF11A}"/>
              </a:ext>
            </a:extLst>
          </p:cNvPr>
          <p:cNvSpPr txBox="1">
            <a:spLocks/>
          </p:cNvSpPr>
          <p:nvPr/>
        </p:nvSpPr>
        <p:spPr>
          <a:xfrm>
            <a:off x="467544" y="700336"/>
            <a:ext cx="8316924" cy="39883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9BAFB5"/>
              </a:buClr>
              <a:buSzTx/>
              <a:buNone/>
              <a:tabLst/>
              <a:defRPr/>
            </a:pPr>
            <a:r>
              <a:rPr lang="zh-CN" altLang="en-US" sz="2400" b="1" dirty="0">
                <a:solidFill>
                  <a:srgbClr val="AEAEAE"/>
                </a:solidFill>
                <a:latin typeface="Gill Sans MT" panose="020B0502020104020203"/>
                <a:ea typeface="方正兰亭超细黑简体" panose="02000000000000000000"/>
              </a:rPr>
              <a:t>添加索引</a:t>
            </a:r>
          </a:p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9BAFB5"/>
              </a:buClr>
              <a:buSzTx/>
              <a:buNone/>
              <a:tabLst/>
              <a:defRPr/>
            </a:pPr>
            <a:r>
              <a:rPr lang="zh-CN" altLang="en-US" sz="2400" b="1" dirty="0">
                <a:solidFill>
                  <a:srgbClr val="AEAEAE"/>
                </a:solidFill>
                <a:latin typeface="Gill Sans MT" panose="020B0502020104020203"/>
                <a:ea typeface="方正兰亭超细黑简体" panose="02000000000000000000"/>
              </a:rPr>
              <a:t>对查询常用的属性添加索引可以大大提高查询效率</a:t>
            </a:r>
          </a:p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9BAFB5"/>
              </a:buClr>
              <a:buSzTx/>
              <a:buNone/>
              <a:tabLst/>
              <a:defRPr/>
            </a:pPr>
            <a:r>
              <a:rPr lang="zh-CN" altLang="en-US" sz="2400" b="1" dirty="0">
                <a:solidFill>
                  <a:srgbClr val="AEAEAE"/>
                </a:solidFill>
                <a:latin typeface="Gill Sans MT" panose="020B0502020104020203"/>
                <a:ea typeface="方正兰亭超细黑简体" panose="02000000000000000000"/>
              </a:rPr>
              <a:t>码：查询频次高</a:t>
            </a:r>
          </a:p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9BAFB5"/>
              </a:buClr>
              <a:buSzTx/>
              <a:buNone/>
              <a:tabLst/>
              <a:defRPr/>
            </a:pPr>
            <a:r>
              <a:rPr lang="zh-CN" altLang="en-US" sz="2400" b="1" dirty="0">
                <a:solidFill>
                  <a:srgbClr val="AEAEAE"/>
                </a:solidFill>
                <a:latin typeface="Gill Sans MT" panose="020B0502020104020203"/>
                <a:ea typeface="方正兰亭超细黑简体" panose="02000000000000000000"/>
              </a:rPr>
              <a:t>外键：多用于关系的连接操作</a:t>
            </a:r>
          </a:p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9BAFB5"/>
              </a:buClr>
              <a:buSzTx/>
              <a:buNone/>
              <a:tabLst/>
              <a:defRPr/>
            </a:pPr>
            <a:r>
              <a:rPr lang="zh-CN" altLang="en-US" sz="2400" b="1" dirty="0">
                <a:solidFill>
                  <a:srgbClr val="AEAEAE"/>
                </a:solidFill>
                <a:latin typeface="Gill Sans MT" panose="020B0502020104020203"/>
                <a:ea typeface="方正兰亭超细黑简体" panose="02000000000000000000"/>
              </a:rPr>
              <a:t>因而关系的索引设置在主码和外键上</a:t>
            </a:r>
            <a:endParaRPr lang="en-US" altLang="zh-CN" sz="2400" b="1" dirty="0">
              <a:solidFill>
                <a:srgbClr val="AEAEAE"/>
              </a:solidFill>
              <a:latin typeface="Gill Sans MT" panose="020B0502020104020203"/>
              <a:ea typeface="方正兰亭超细黑简体" panose="02000000000000000000"/>
            </a:endParaRPr>
          </a:p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9BAFB5"/>
              </a:buClr>
              <a:buSzTx/>
              <a:buNone/>
              <a:tabLst/>
              <a:defRPr/>
            </a:pPr>
            <a:r>
              <a:rPr lang="zh-CN" altLang="en-US" sz="2400" b="1" dirty="0">
                <a:solidFill>
                  <a:srgbClr val="AEAEAE"/>
                </a:solidFill>
                <a:latin typeface="Gill Sans MT" panose="020B0502020104020203"/>
                <a:ea typeface="方正兰亭超细黑简体" panose="02000000000000000000"/>
              </a:rPr>
              <a:t>示例：购物车表（</a:t>
            </a:r>
            <a:r>
              <a:rPr lang="zh-CN" altLang="en-US" sz="2400" b="1" u="sng" dirty="0">
                <a:solidFill>
                  <a:srgbClr val="AEAEAE"/>
                </a:solidFill>
                <a:latin typeface="Gill Sans MT" panose="020B0502020104020203"/>
                <a:ea typeface="方正兰亭超细黑简体" panose="02000000000000000000"/>
              </a:rPr>
              <a:t>编号</a:t>
            </a:r>
            <a:r>
              <a:rPr lang="zh-CN" altLang="en-US" sz="2400" b="1" dirty="0">
                <a:solidFill>
                  <a:srgbClr val="AEAEAE"/>
                </a:solidFill>
                <a:latin typeface="Gill Sans MT" panose="020B0502020104020203"/>
                <a:ea typeface="方正兰亭超细黑简体" panose="02000000000000000000"/>
              </a:rPr>
              <a:t>，</a:t>
            </a:r>
            <a:r>
              <a:rPr lang="zh-CN" altLang="en-US" sz="2400" b="1" u="sng" dirty="0">
                <a:solidFill>
                  <a:srgbClr val="AEAEAE"/>
                </a:solidFill>
                <a:latin typeface="Gill Sans MT" panose="020B0502020104020203"/>
                <a:ea typeface="方正兰亭超细黑简体" panose="02000000000000000000"/>
              </a:rPr>
              <a:t>用户编号</a:t>
            </a:r>
            <a:r>
              <a:rPr lang="zh-CN" altLang="en-US" sz="2400" b="1" dirty="0">
                <a:solidFill>
                  <a:srgbClr val="AEAEAE"/>
                </a:solidFill>
                <a:latin typeface="Gill Sans MT" panose="020B0502020104020203"/>
                <a:ea typeface="方正兰亭超细黑简体" panose="02000000000000000000"/>
              </a:rPr>
              <a:t>，</a:t>
            </a:r>
            <a:r>
              <a:rPr lang="zh-CN" altLang="en-US" sz="2400" b="1" u="sng" dirty="0">
                <a:solidFill>
                  <a:srgbClr val="AEAEAE"/>
                </a:solidFill>
                <a:latin typeface="Gill Sans MT" panose="020B0502020104020203"/>
                <a:ea typeface="方正兰亭超细黑简体" panose="02000000000000000000"/>
              </a:rPr>
              <a:t>商品编号</a:t>
            </a:r>
            <a:r>
              <a:rPr lang="zh-CN" altLang="en-US" sz="2400" b="1" dirty="0">
                <a:solidFill>
                  <a:srgbClr val="AEAEAE"/>
                </a:solidFill>
                <a:latin typeface="Gill Sans MT" panose="020B0502020104020203"/>
                <a:ea typeface="方正兰亭超细黑简体" panose="02000000000000000000"/>
              </a:rPr>
              <a:t>，数量）</a:t>
            </a:r>
          </a:p>
        </p:txBody>
      </p:sp>
    </p:spTree>
    <p:extLst>
      <p:ext uri="{BB962C8B-B14F-4D97-AF65-F5344CB8AC3E}">
        <p14:creationId xmlns:p14="http://schemas.microsoft.com/office/powerpoint/2010/main" val="1936387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253" y="196280"/>
            <a:ext cx="144049" cy="50405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4" tIns="34292" rIns="68584" bIns="34292" rtlCol="0" anchor="ctr"/>
          <a:lstStyle/>
          <a:p>
            <a:pPr marL="0" marR="0" lvl="0" indent="0" algn="ctr" defTabSz="6851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ea"/>
              <a:sym typeface="+mn-lt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51520" y="204373"/>
            <a:ext cx="403244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400" b="1" kern="100" dirty="0">
                <a:solidFill>
                  <a:prstClr val="black">
                    <a:lumMod val="50000"/>
                    <a:lumOff val="50000"/>
                  </a:prst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Times New Roman" panose="02020603050405020304" pitchFamily="18" charset="0"/>
              </a:rPr>
              <a:t>服务端设计</a:t>
            </a:r>
            <a:r>
              <a:rPr kumimoji="0" lang="en-US" altLang="zh-CN" sz="2400" b="1" i="0" u="none" strike="noStrike" kern="1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Times New Roman" panose="02020603050405020304" pitchFamily="18" charset="0"/>
              </a:rPr>
              <a:t>——</a:t>
            </a:r>
            <a:r>
              <a:rPr kumimoji="0" lang="zh-CN" altLang="en-US" sz="2400" b="1" i="0" u="none" strike="noStrike" kern="1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Times New Roman" panose="02020603050405020304" pitchFamily="18" charset="0"/>
              </a:rPr>
              <a:t>前后端分离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93B5C"/>
              </a:solidFill>
              <a:effectLst/>
              <a:uLnTx/>
              <a:uFillTx/>
              <a:latin typeface="方正兰亭超细黑简体" panose="02000000000000000000" pitchFamily="2" charset="-122"/>
              <a:ea typeface="方正兰亭超细黑简体" panose="02000000000000000000" pitchFamily="2" charset="-122"/>
              <a:cs typeface="+mn-cs"/>
            </a:endParaRPr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AB6DFFDD-194A-ABC5-4D76-5B27628FF11A}"/>
              </a:ext>
            </a:extLst>
          </p:cNvPr>
          <p:cNvSpPr txBox="1">
            <a:spLocks/>
          </p:cNvSpPr>
          <p:nvPr/>
        </p:nvSpPr>
        <p:spPr>
          <a:xfrm>
            <a:off x="467544" y="700336"/>
            <a:ext cx="8136904" cy="39883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9BAFB5"/>
              </a:buClr>
              <a:buSzTx/>
              <a:buNone/>
              <a:tabLst/>
              <a:defRPr/>
            </a:pPr>
            <a:r>
              <a:rPr lang="zh-CN" altLang="en-US" sz="2400" b="1" dirty="0">
                <a:solidFill>
                  <a:srgbClr val="AEAEAE"/>
                </a:solidFill>
                <a:latin typeface="Gill Sans MT" panose="020B0502020104020203"/>
                <a:ea typeface="方正兰亭超细黑简体" panose="02000000000000000000"/>
              </a:rPr>
              <a:t>后端</a:t>
            </a:r>
            <a:r>
              <a:rPr lang="en-US" altLang="zh-CN" sz="2400" b="1" dirty="0">
                <a:solidFill>
                  <a:srgbClr val="AEAEAE"/>
                </a:solidFill>
                <a:latin typeface="Gill Sans MT" panose="020B0502020104020203"/>
                <a:ea typeface="方正兰亭超细黑简体" panose="02000000000000000000"/>
              </a:rPr>
              <a:t>Django</a:t>
            </a:r>
            <a:r>
              <a:rPr lang="zh-CN" altLang="en-US" sz="2400" b="1" dirty="0">
                <a:solidFill>
                  <a:srgbClr val="AEAEAE"/>
                </a:solidFill>
                <a:latin typeface="Gill Sans MT" panose="020B0502020104020203"/>
                <a:ea typeface="方正兰亭超细黑简体" panose="02000000000000000000"/>
              </a:rPr>
              <a:t>框架</a:t>
            </a:r>
            <a:r>
              <a:rPr lang="en-US" altLang="zh-CN" sz="2400" b="1" dirty="0">
                <a:solidFill>
                  <a:srgbClr val="AEAEAE"/>
                </a:solidFill>
                <a:latin typeface="Gill Sans MT" panose="020B0502020104020203"/>
                <a:ea typeface="方正兰亭超细黑简体" panose="02000000000000000000"/>
              </a:rPr>
              <a:t>+MySQL</a:t>
            </a:r>
            <a:r>
              <a:rPr lang="zh-CN" altLang="en-US" sz="2400" b="1" dirty="0">
                <a:solidFill>
                  <a:srgbClr val="AEAEAE"/>
                </a:solidFill>
                <a:latin typeface="Gill Sans MT" panose="020B0502020104020203"/>
                <a:ea typeface="方正兰亭超细黑简体" panose="02000000000000000000"/>
              </a:rPr>
              <a:t>数据库上线架设在腾讯云服务器，前端以路由</a:t>
            </a:r>
            <a:r>
              <a:rPr lang="en-US" altLang="zh-CN" sz="2400" b="1" dirty="0">
                <a:solidFill>
                  <a:srgbClr val="AEAEAE"/>
                </a:solidFill>
                <a:latin typeface="Gill Sans MT" panose="020B0502020104020203"/>
                <a:ea typeface="方正兰亭超细黑简体" panose="02000000000000000000"/>
              </a:rPr>
              <a:t>-</a:t>
            </a:r>
            <a:r>
              <a:rPr lang="zh-CN" altLang="en-US" sz="2400" b="1" dirty="0">
                <a:solidFill>
                  <a:srgbClr val="AEAEAE"/>
                </a:solidFill>
                <a:latin typeface="Gill Sans MT" panose="020B0502020104020203"/>
                <a:ea typeface="方正兰亭超细黑简体" panose="02000000000000000000"/>
              </a:rPr>
              <a:t>控制器</a:t>
            </a:r>
            <a:r>
              <a:rPr lang="en-US" altLang="zh-CN" sz="2400" b="1" dirty="0">
                <a:solidFill>
                  <a:srgbClr val="AEAEAE"/>
                </a:solidFill>
                <a:latin typeface="Gill Sans MT" panose="020B0502020104020203"/>
                <a:ea typeface="方正兰亭超细黑简体" panose="02000000000000000000"/>
              </a:rPr>
              <a:t>-</a:t>
            </a:r>
            <a:r>
              <a:rPr lang="zh-CN" altLang="en-US" sz="2400" b="1" dirty="0">
                <a:solidFill>
                  <a:srgbClr val="AEAEAE"/>
                </a:solidFill>
                <a:latin typeface="Gill Sans MT" panose="020B0502020104020203"/>
                <a:ea typeface="方正兰亭超细黑简体" panose="02000000000000000000"/>
              </a:rPr>
              <a:t>渲染的模式进行连接</a:t>
            </a:r>
          </a:p>
        </p:txBody>
      </p:sp>
      <p:pic>
        <p:nvPicPr>
          <p:cNvPr id="6146" name="Picture 2" descr="查看源图像">
            <a:extLst>
              <a:ext uri="{FF2B5EF4-FFF2-40B4-BE49-F238E27FC236}">
                <a16:creationId xmlns:a16="http://schemas.microsoft.com/office/drawing/2014/main" id="{067FAFD2-51E8-B0A5-70B9-5B35A6621D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9232" y="3654343"/>
            <a:ext cx="3456384" cy="926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968EE95C-5868-0A72-F03B-F71E723901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1971948"/>
            <a:ext cx="2803429" cy="1201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D0C7438F-E735-1989-139F-5E2258D7C8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612" y="3207680"/>
            <a:ext cx="2700300" cy="1593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查看源图像">
            <a:extLst>
              <a:ext uri="{FF2B5EF4-FFF2-40B4-BE49-F238E27FC236}">
                <a16:creationId xmlns:a16="http://schemas.microsoft.com/office/drawing/2014/main" id="{AB0639A4-27ED-D1FF-9FD4-675AAC1862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671" y="1744452"/>
            <a:ext cx="3773626" cy="150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3916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253" y="196280"/>
            <a:ext cx="144049" cy="50405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4" tIns="34292" rIns="68584" bIns="34292" rtlCol="0" anchor="ctr"/>
          <a:lstStyle/>
          <a:p>
            <a:pPr marL="0" marR="0" lvl="0" indent="0" algn="ctr" defTabSz="6851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ea"/>
              <a:sym typeface="+mn-lt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51520" y="204373"/>
            <a:ext cx="403244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400" b="1" kern="100" dirty="0">
                <a:solidFill>
                  <a:prstClr val="black">
                    <a:lumMod val="50000"/>
                    <a:lumOff val="50000"/>
                  </a:prst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Times New Roman" panose="02020603050405020304" pitchFamily="18" charset="0"/>
              </a:rPr>
              <a:t>服务端设计</a:t>
            </a:r>
            <a:r>
              <a:rPr kumimoji="0" lang="en-US" altLang="zh-CN" sz="2400" b="1" i="0" u="none" strike="noStrike" kern="1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Times New Roman" panose="02020603050405020304" pitchFamily="18" charset="0"/>
              </a:rPr>
              <a:t>——</a:t>
            </a:r>
            <a:r>
              <a:rPr kumimoji="0" lang="zh-CN" altLang="en-US" sz="2400" b="1" i="0" u="none" strike="noStrike" kern="1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Times New Roman" panose="02020603050405020304" pitchFamily="18" charset="0"/>
              </a:rPr>
              <a:t>前后端分离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93B5C"/>
              </a:solidFill>
              <a:effectLst/>
              <a:uLnTx/>
              <a:uFillTx/>
              <a:latin typeface="方正兰亭超细黑简体" panose="02000000000000000000" pitchFamily="2" charset="-122"/>
              <a:ea typeface="方正兰亭超细黑简体" panose="02000000000000000000" pitchFamily="2" charset="-122"/>
              <a:cs typeface="+mn-cs"/>
            </a:endParaRPr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AB6DFFDD-194A-ABC5-4D76-5B27628FF11A}"/>
              </a:ext>
            </a:extLst>
          </p:cNvPr>
          <p:cNvSpPr txBox="1">
            <a:spLocks/>
          </p:cNvSpPr>
          <p:nvPr/>
        </p:nvSpPr>
        <p:spPr>
          <a:xfrm>
            <a:off x="467544" y="700336"/>
            <a:ext cx="8316924" cy="39883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9BAFB5"/>
              </a:buClr>
              <a:buSzTx/>
              <a:buNone/>
              <a:tabLst/>
              <a:defRPr/>
            </a:pPr>
            <a:r>
              <a:rPr lang="zh-CN" altLang="en-US" sz="2000" b="1" dirty="0">
                <a:solidFill>
                  <a:srgbClr val="AEAEAE"/>
                </a:solidFill>
                <a:latin typeface="Gill Sans MT" panose="020B0502020104020203"/>
                <a:ea typeface="方正兰亭超细黑简体" panose="02000000000000000000"/>
              </a:rPr>
              <a:t>示例：</a:t>
            </a:r>
            <a:r>
              <a:rPr lang="en-US" altLang="zh-CN" sz="2000" b="1" dirty="0">
                <a:solidFill>
                  <a:srgbClr val="AEAEAE"/>
                </a:solidFill>
                <a:latin typeface="Gill Sans MT" panose="020B0502020104020203"/>
                <a:ea typeface="方正兰亭超细黑简体" panose="02000000000000000000"/>
              </a:rPr>
              <a:t>URL</a:t>
            </a:r>
            <a:r>
              <a:rPr lang="zh-CN" altLang="en-US" sz="2000" b="1" dirty="0">
                <a:solidFill>
                  <a:srgbClr val="AEAEAE"/>
                </a:solidFill>
                <a:latin typeface="Gill Sans MT" panose="020B0502020104020203"/>
                <a:ea typeface="方正兰亭超细黑简体" panose="02000000000000000000"/>
              </a:rPr>
              <a:t>服务响应（</a:t>
            </a:r>
            <a:r>
              <a:rPr lang="en-US" altLang="zh-CN" sz="2000" b="1" dirty="0">
                <a:solidFill>
                  <a:srgbClr val="AEAEAE"/>
                </a:solidFill>
                <a:latin typeface="Gill Sans MT" panose="020B0502020104020203"/>
                <a:ea typeface="方正兰亭超细黑简体" panose="02000000000000000000"/>
              </a:rPr>
              <a:t>http://43.143.179.158:8080/getSellGoods</a:t>
            </a:r>
            <a:r>
              <a:rPr lang="zh-CN" altLang="en-US" sz="2000" b="1" dirty="0">
                <a:solidFill>
                  <a:srgbClr val="AEAEAE"/>
                </a:solidFill>
                <a:latin typeface="Gill Sans MT" panose="020B0502020104020203"/>
                <a:ea typeface="方正兰亭超细黑简体" panose="02000000000000000000"/>
              </a:rPr>
              <a:t>）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E90F1EB-94E2-2E9F-452F-10AAB6E872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030" y="1342041"/>
            <a:ext cx="7060739" cy="3598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171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253" y="196280"/>
            <a:ext cx="144049" cy="50405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4" tIns="34292" rIns="68584" bIns="34292" rtlCol="0" anchor="ctr"/>
          <a:lstStyle/>
          <a:p>
            <a:pPr marL="0" marR="0" lvl="0" indent="0" algn="ctr" defTabSz="6851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ea"/>
              <a:sym typeface="+mn-lt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51520" y="204373"/>
            <a:ext cx="403244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400" b="1" kern="100" dirty="0">
                <a:solidFill>
                  <a:prstClr val="black">
                    <a:lumMod val="50000"/>
                    <a:lumOff val="50000"/>
                  </a:prst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Times New Roman" panose="02020603050405020304" pitchFamily="18" charset="0"/>
              </a:rPr>
              <a:t>服务端设计</a:t>
            </a:r>
            <a:r>
              <a:rPr kumimoji="0" lang="en-US" altLang="zh-CN" sz="2400" b="1" i="0" u="none" strike="noStrike" kern="1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Times New Roman" panose="02020603050405020304" pitchFamily="18" charset="0"/>
              </a:rPr>
              <a:t>——</a:t>
            </a:r>
            <a:r>
              <a:rPr lang="en-US" altLang="zh-CN" sz="2400" b="1" kern="100" dirty="0">
                <a:solidFill>
                  <a:prstClr val="black">
                    <a:lumMod val="50000"/>
                    <a:lumOff val="50000"/>
                  </a:prst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Times New Roman" panose="02020603050405020304" pitchFamily="18" charset="0"/>
              </a:rPr>
              <a:t>MVC</a:t>
            </a:r>
            <a:r>
              <a:rPr lang="zh-CN" altLang="en-US" sz="2400" b="1" kern="100" dirty="0">
                <a:solidFill>
                  <a:prstClr val="black">
                    <a:lumMod val="50000"/>
                    <a:lumOff val="50000"/>
                  </a:prst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Times New Roman" panose="02020603050405020304" pitchFamily="18" charset="0"/>
              </a:rPr>
              <a:t>模式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93B5C"/>
              </a:solidFill>
              <a:effectLst/>
              <a:uLnTx/>
              <a:uFillTx/>
              <a:latin typeface="方正兰亭超细黑简体" panose="02000000000000000000" pitchFamily="2" charset="-122"/>
              <a:ea typeface="方正兰亭超细黑简体" panose="02000000000000000000" pitchFamily="2" charset="-122"/>
              <a:cs typeface="+mn-cs"/>
            </a:endParaRPr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AB6DFFDD-194A-ABC5-4D76-5B27628FF11A}"/>
              </a:ext>
            </a:extLst>
          </p:cNvPr>
          <p:cNvSpPr txBox="1">
            <a:spLocks/>
          </p:cNvSpPr>
          <p:nvPr/>
        </p:nvSpPr>
        <p:spPr>
          <a:xfrm>
            <a:off x="467544" y="700336"/>
            <a:ext cx="8316924" cy="39883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50000"/>
              </a:lnSpc>
              <a:buClr>
                <a:srgbClr val="9BAFB5"/>
              </a:buClr>
              <a:buNone/>
              <a:defRPr/>
            </a:pPr>
            <a:r>
              <a:rPr lang="en-US" altLang="zh-CN" sz="1600" b="1" dirty="0">
                <a:solidFill>
                  <a:srgbClr val="AEAEAE"/>
                </a:solidFill>
                <a:latin typeface="Gill Sans MT" panose="020B0502020104020203"/>
                <a:ea typeface="方正兰亭超细黑简体" panose="02000000000000000000"/>
              </a:rPr>
              <a:t>MVC</a:t>
            </a:r>
            <a:r>
              <a:rPr lang="zh-CN" altLang="en-US" sz="1600" b="1" dirty="0">
                <a:solidFill>
                  <a:srgbClr val="AEAEAE"/>
                </a:solidFill>
                <a:latin typeface="Gill Sans MT" panose="020B0502020104020203"/>
                <a:ea typeface="方正兰亭超细黑简体" panose="02000000000000000000"/>
              </a:rPr>
              <a:t>（</a:t>
            </a:r>
            <a:r>
              <a:rPr lang="en-US" altLang="zh-CN" sz="1600" b="1" dirty="0">
                <a:solidFill>
                  <a:srgbClr val="AEAEAE"/>
                </a:solidFill>
                <a:latin typeface="Gill Sans MT" panose="020B0502020104020203"/>
                <a:ea typeface="方正兰亭超细黑简体" panose="02000000000000000000"/>
              </a:rPr>
              <a:t>Model–View–Controller</a:t>
            </a:r>
            <a:r>
              <a:rPr lang="zh-CN" altLang="en-US" sz="1600" b="1" dirty="0">
                <a:solidFill>
                  <a:srgbClr val="AEAEAE"/>
                </a:solidFill>
                <a:latin typeface="Gill Sans MT" panose="020B0502020104020203"/>
                <a:ea typeface="方正兰亭超细黑简体" panose="02000000000000000000"/>
              </a:rPr>
              <a:t>）模式是软件工程中的一种软件架构模式，它把软件系统分为三个基本部分：模型（</a:t>
            </a:r>
            <a:r>
              <a:rPr lang="en-US" altLang="zh-CN" sz="1600" b="1" dirty="0">
                <a:solidFill>
                  <a:srgbClr val="AEAEAE"/>
                </a:solidFill>
                <a:latin typeface="Gill Sans MT" panose="020B0502020104020203"/>
                <a:ea typeface="方正兰亭超细黑简体" panose="02000000000000000000"/>
              </a:rPr>
              <a:t>Model</a:t>
            </a:r>
            <a:r>
              <a:rPr lang="zh-CN" altLang="en-US" sz="1600" b="1" dirty="0">
                <a:solidFill>
                  <a:srgbClr val="AEAEAE"/>
                </a:solidFill>
                <a:latin typeface="Gill Sans MT" panose="020B0502020104020203"/>
                <a:ea typeface="方正兰亭超细黑简体" panose="02000000000000000000"/>
              </a:rPr>
              <a:t>）、视图（</a:t>
            </a:r>
            <a:r>
              <a:rPr lang="en-US" altLang="zh-CN" sz="1600" b="1" dirty="0">
                <a:solidFill>
                  <a:srgbClr val="AEAEAE"/>
                </a:solidFill>
                <a:latin typeface="Gill Sans MT" panose="020B0502020104020203"/>
                <a:ea typeface="方正兰亭超细黑简体" panose="02000000000000000000"/>
              </a:rPr>
              <a:t>View</a:t>
            </a:r>
            <a:r>
              <a:rPr lang="zh-CN" altLang="en-US" sz="1600" b="1" dirty="0">
                <a:solidFill>
                  <a:srgbClr val="AEAEAE"/>
                </a:solidFill>
                <a:latin typeface="Gill Sans MT" panose="020B0502020104020203"/>
                <a:ea typeface="方正兰亭超细黑简体" panose="02000000000000000000"/>
              </a:rPr>
              <a:t>）和控制器（</a:t>
            </a:r>
            <a:r>
              <a:rPr lang="en-US" altLang="zh-CN" sz="1600" b="1" dirty="0">
                <a:solidFill>
                  <a:srgbClr val="AEAEAE"/>
                </a:solidFill>
                <a:latin typeface="Gill Sans MT" panose="020B0502020104020203"/>
                <a:ea typeface="方正兰亭超细黑简体" panose="02000000000000000000"/>
              </a:rPr>
              <a:t>Controller</a:t>
            </a:r>
            <a:r>
              <a:rPr lang="zh-CN" altLang="en-US" sz="1600" b="1" dirty="0">
                <a:solidFill>
                  <a:srgbClr val="AEAEAE"/>
                </a:solidFill>
                <a:latin typeface="Gill Sans MT" panose="020B0502020104020203"/>
                <a:ea typeface="方正兰亭超细黑简体" panose="02000000000000000000"/>
              </a:rPr>
              <a:t>）。</a:t>
            </a:r>
          </a:p>
        </p:txBody>
      </p:sp>
      <p:pic>
        <p:nvPicPr>
          <p:cNvPr id="8" name="图形 7">
            <a:extLst>
              <a:ext uri="{FF2B5EF4-FFF2-40B4-BE49-F238E27FC236}">
                <a16:creationId xmlns:a16="http://schemas.microsoft.com/office/drawing/2014/main" id="{212B28B0-F167-EEA3-ECAD-51B868A96F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00375" y="1506538"/>
            <a:ext cx="3143250" cy="3638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956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253" y="196280"/>
            <a:ext cx="144049" cy="50405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4" tIns="34292" rIns="68584" bIns="34292" rtlCol="0" anchor="ctr"/>
          <a:lstStyle/>
          <a:p>
            <a:pPr marL="0" marR="0" lvl="0" indent="0" algn="ctr" defTabSz="6851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ea"/>
              <a:sym typeface="+mn-lt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51520" y="204373"/>
            <a:ext cx="597666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400" b="1" kern="100" dirty="0">
                <a:solidFill>
                  <a:prstClr val="black">
                    <a:lumMod val="50000"/>
                    <a:lumOff val="50000"/>
                  </a:prst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Times New Roman" panose="02020603050405020304" pitchFamily="18" charset="0"/>
              </a:rPr>
              <a:t>服务端设计</a:t>
            </a:r>
            <a:r>
              <a:rPr kumimoji="0" lang="en-US" altLang="zh-CN" sz="2400" b="1" i="0" u="none" strike="noStrike" kern="1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Times New Roman" panose="02020603050405020304" pitchFamily="18" charset="0"/>
              </a:rPr>
              <a:t>——</a:t>
            </a:r>
            <a:r>
              <a:rPr kumimoji="0" lang="zh-CN" altLang="en-US" sz="2400" b="1" i="0" u="none" strike="noStrike" kern="1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Times New Roman" panose="02020603050405020304" pitchFamily="18" charset="0"/>
              </a:rPr>
              <a:t>防范非法</a:t>
            </a:r>
            <a:r>
              <a:rPr kumimoji="0" lang="en-US" altLang="zh-CN" sz="2400" b="1" i="0" u="none" strike="noStrike" kern="1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Times New Roman" panose="02020603050405020304" pitchFamily="18" charset="0"/>
              </a:rPr>
              <a:t>POST</a:t>
            </a:r>
            <a:r>
              <a:rPr kumimoji="0" lang="zh-CN" altLang="en-US" sz="2400" b="1" i="0" u="none" strike="noStrike" kern="1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Times New Roman" panose="02020603050405020304" pitchFamily="18" charset="0"/>
              </a:rPr>
              <a:t>请求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93B5C"/>
              </a:solidFill>
              <a:effectLst/>
              <a:uLnTx/>
              <a:uFillTx/>
              <a:latin typeface="方正兰亭超细黑简体" panose="02000000000000000000" pitchFamily="2" charset="-122"/>
              <a:ea typeface="方正兰亭超细黑简体" panose="02000000000000000000" pitchFamily="2" charset="-122"/>
              <a:cs typeface="+mn-cs"/>
            </a:endParaRPr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AB6DFFDD-194A-ABC5-4D76-5B27628FF11A}"/>
              </a:ext>
            </a:extLst>
          </p:cNvPr>
          <p:cNvSpPr txBox="1">
            <a:spLocks/>
          </p:cNvSpPr>
          <p:nvPr/>
        </p:nvSpPr>
        <p:spPr>
          <a:xfrm>
            <a:off x="467544" y="700336"/>
            <a:ext cx="8316924" cy="39883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9BAFB5"/>
              </a:buClr>
              <a:buSzTx/>
              <a:buNone/>
              <a:tabLst/>
              <a:defRPr/>
            </a:pPr>
            <a:r>
              <a:rPr lang="zh-CN" altLang="en-US" sz="2000" b="1" dirty="0">
                <a:solidFill>
                  <a:srgbClr val="AEAEAE"/>
                </a:solidFill>
                <a:latin typeface="Gill Sans MT" panose="020B0502020104020203"/>
                <a:ea typeface="方正兰亭超细黑简体" panose="02000000000000000000"/>
              </a:rPr>
              <a:t>示例：防范使用非法手段直接向后端发送</a:t>
            </a:r>
            <a:r>
              <a:rPr lang="en-US" altLang="zh-CN" sz="2000" b="1" dirty="0" err="1">
                <a:solidFill>
                  <a:srgbClr val="AEAEAE"/>
                </a:solidFill>
                <a:latin typeface="Gill Sans MT" panose="020B0502020104020203"/>
                <a:ea typeface="方正兰亭超细黑简体" panose="02000000000000000000"/>
              </a:rPr>
              <a:t>addGood</a:t>
            </a:r>
            <a:r>
              <a:rPr lang="zh-CN" altLang="en-US" sz="2000" b="1" dirty="0">
                <a:solidFill>
                  <a:srgbClr val="AEAEAE"/>
                </a:solidFill>
                <a:latin typeface="Gill Sans MT" panose="020B0502020104020203"/>
                <a:ea typeface="方正兰亭超细黑简体" panose="02000000000000000000"/>
              </a:rPr>
              <a:t>（添加商品）请求，会由于表单中未指定</a:t>
            </a:r>
            <a:r>
              <a:rPr lang="en-US" altLang="zh-CN" sz="2000" b="1" dirty="0" err="1">
                <a:solidFill>
                  <a:srgbClr val="AEAEAE"/>
                </a:solidFill>
                <a:latin typeface="Gill Sans MT" panose="020B0502020104020203"/>
                <a:ea typeface="方正兰亭超细黑简体" panose="02000000000000000000"/>
              </a:rPr>
              <a:t>seller_id</a:t>
            </a:r>
            <a:r>
              <a:rPr lang="zh-CN" altLang="en-US" sz="2000" b="1" dirty="0">
                <a:solidFill>
                  <a:srgbClr val="AEAEAE"/>
                </a:solidFill>
                <a:latin typeface="Gill Sans MT" panose="020B0502020104020203"/>
                <a:ea typeface="方正兰亭超细黑简体" panose="02000000000000000000"/>
              </a:rPr>
              <a:t>而被拒绝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CC21523-2FD6-4057-92E3-3DB7E77675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1933061"/>
            <a:ext cx="6516216" cy="3214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15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32" r="49845" b="47264"/>
          <a:stretch>
            <a:fillRect/>
          </a:stretch>
        </p:blipFill>
        <p:spPr>
          <a:xfrm>
            <a:off x="6192180" y="0"/>
            <a:ext cx="2124236" cy="3616660"/>
          </a:xfrm>
          <a:prstGeom prst="rect">
            <a:avLst/>
          </a:prstGeom>
        </p:spPr>
      </p:pic>
      <p:sp>
        <p:nvSpPr>
          <p:cNvPr id="6" name="PA_文本框 6"/>
          <p:cNvSpPr txBox="1"/>
          <p:nvPr>
            <p:custDataLst>
              <p:tags r:id="rId1"/>
            </p:custDataLst>
          </p:nvPr>
        </p:nvSpPr>
        <p:spPr>
          <a:xfrm>
            <a:off x="971600" y="2777612"/>
            <a:ext cx="2584525" cy="70076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3600" b="1" dirty="0">
                <a:solidFill>
                  <a:schemeClr val="accent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  </a:t>
            </a:r>
            <a:r>
              <a:rPr lang="en-US" altLang="zh-CN" sz="3200" b="1" dirty="0">
                <a:solidFill>
                  <a:schemeClr val="accent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Thanks</a:t>
            </a:r>
            <a:endParaRPr lang="zh-CN" altLang="en-US" sz="3200" b="1" dirty="0">
              <a:solidFill>
                <a:schemeClr val="accent1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7" name="PA_半闭框 7"/>
          <p:cNvSpPr/>
          <p:nvPr>
            <p:custDataLst>
              <p:tags r:id="rId2"/>
            </p:custDataLst>
          </p:nvPr>
        </p:nvSpPr>
        <p:spPr>
          <a:xfrm>
            <a:off x="971600" y="2779146"/>
            <a:ext cx="2124236" cy="972108"/>
          </a:xfrm>
          <a:prstGeom prst="halfFrame">
            <a:avLst>
              <a:gd name="adj1" fmla="val 889"/>
              <a:gd name="adj2" fmla="val 1333"/>
            </a:avLst>
          </a:prstGeom>
          <a:solidFill>
            <a:srgbClr val="6568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9" name="文本框 9"/>
          <p:cNvSpPr txBox="1"/>
          <p:nvPr/>
        </p:nvSpPr>
        <p:spPr>
          <a:xfrm>
            <a:off x="2581134" y="3416806"/>
            <a:ext cx="1989647" cy="29514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2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时间：</a:t>
            </a:r>
            <a:r>
              <a:rPr lang="en-US" altLang="zh-CN" sz="12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2022.12.25</a:t>
            </a:r>
            <a:endParaRPr lang="zh-CN" altLang="en-US" sz="1200" b="1" spc="300" dirty="0">
              <a:solidFill>
                <a:schemeClr val="tx1">
                  <a:lumMod val="65000"/>
                  <a:lumOff val="35000"/>
                </a:schemeClr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10" name="PA_文本框 6"/>
          <p:cNvSpPr txBox="1"/>
          <p:nvPr>
            <p:custDataLst>
              <p:tags r:id="rId3"/>
            </p:custDataLst>
          </p:nvPr>
        </p:nvSpPr>
        <p:spPr>
          <a:xfrm>
            <a:off x="1691680" y="1158966"/>
            <a:ext cx="817853" cy="145975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8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2</a:t>
            </a:r>
            <a:endParaRPr lang="zh-CN" altLang="en-US" sz="8000" b="1" dirty="0">
              <a:solidFill>
                <a:schemeClr val="tx1">
                  <a:lumMod val="75000"/>
                  <a:lumOff val="25000"/>
                </a:schemeClr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11" name="PA_文本框 6"/>
          <p:cNvSpPr txBox="1"/>
          <p:nvPr>
            <p:custDataLst>
              <p:tags r:id="rId4"/>
            </p:custDataLst>
          </p:nvPr>
        </p:nvSpPr>
        <p:spPr>
          <a:xfrm>
            <a:off x="3445637" y="1202600"/>
            <a:ext cx="1451038" cy="144449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8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22</a:t>
            </a:r>
            <a:endParaRPr lang="zh-CN" altLang="en-US" sz="8000" b="1" dirty="0">
              <a:solidFill>
                <a:schemeClr val="tx1">
                  <a:lumMod val="75000"/>
                  <a:lumOff val="25000"/>
                </a:schemeClr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12" name="PA_半闭框 7"/>
          <p:cNvSpPr/>
          <p:nvPr>
            <p:custDataLst>
              <p:tags r:id="rId5"/>
            </p:custDataLst>
          </p:nvPr>
        </p:nvSpPr>
        <p:spPr>
          <a:xfrm flipH="1" flipV="1">
            <a:off x="3619293" y="3063385"/>
            <a:ext cx="961390" cy="675640"/>
          </a:xfrm>
          <a:prstGeom prst="halfFrame">
            <a:avLst>
              <a:gd name="adj1" fmla="val 889"/>
              <a:gd name="adj2" fmla="val 1333"/>
            </a:avLst>
          </a:prstGeom>
          <a:solidFill>
            <a:srgbClr val="6568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8" cstate="print">
            <a:biLevel thresh="75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colorTemperature colorTemp="112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8658" y="1570439"/>
            <a:ext cx="817853" cy="817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1181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框 12"/>
          <p:cNvSpPr txBox="1">
            <a:spLocks noChangeArrowheads="1"/>
          </p:cNvSpPr>
          <p:nvPr/>
        </p:nvSpPr>
        <p:spPr bwMode="auto">
          <a:xfrm>
            <a:off x="4391980" y="1495179"/>
            <a:ext cx="4064705" cy="500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9pPr>
          </a:lstStyle>
          <a:p>
            <a:pPr algn="ctr"/>
            <a:r>
              <a:rPr lang="zh-CN" altLang="en-US" sz="2800" b="1" kern="1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Times New Roman" panose="02020603050405020304" pitchFamily="18" charset="0"/>
              </a:rPr>
              <a:t>项目简介</a:t>
            </a:r>
            <a:endParaRPr lang="zh-CN" altLang="en-US" sz="2800" b="1" dirty="0">
              <a:solidFill>
                <a:srgbClr val="093B5C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26" name="文本框 12"/>
          <p:cNvSpPr txBox="1">
            <a:spLocks noChangeArrowheads="1"/>
          </p:cNvSpPr>
          <p:nvPr/>
        </p:nvSpPr>
        <p:spPr bwMode="auto">
          <a:xfrm>
            <a:off x="4824028" y="2270428"/>
            <a:ext cx="1007297" cy="14542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9pPr>
          </a:lstStyle>
          <a:p>
            <a:pPr algn="ctr"/>
            <a:r>
              <a:rPr lang="en-US" altLang="zh-CN" sz="9000" dirty="0">
                <a:solidFill>
                  <a:schemeClr val="tx1">
                    <a:lumMod val="50000"/>
                    <a:lumOff val="50000"/>
                  </a:schemeClr>
                </a:solidFill>
                <a:latin typeface="AgencyFB" panose="02000806040000020003" pitchFamily="2" charset="0"/>
                <a:ea typeface="微软雅黑" panose="020B0503020204020204" pitchFamily="34" charset="-122"/>
              </a:rPr>
              <a:t>1</a:t>
            </a:r>
            <a:endParaRPr lang="zh-CN" altLang="en-US" sz="9000" dirty="0">
              <a:solidFill>
                <a:schemeClr val="tx1">
                  <a:lumMod val="50000"/>
                  <a:lumOff val="50000"/>
                </a:schemeClr>
              </a:solidFill>
              <a:latin typeface="AgencyFB" panose="02000806040000020003" pitchFamily="2" charset="0"/>
              <a:ea typeface="微软雅黑" panose="020B0503020204020204" pitchFamily="34" charset="-122"/>
            </a:endParaRPr>
          </a:p>
        </p:txBody>
      </p:sp>
      <p:sp>
        <p:nvSpPr>
          <p:cNvPr id="16" name="文本框 14"/>
          <p:cNvSpPr txBox="1">
            <a:spLocks noChangeArrowheads="1"/>
          </p:cNvSpPr>
          <p:nvPr/>
        </p:nvSpPr>
        <p:spPr bwMode="auto">
          <a:xfrm>
            <a:off x="3959932" y="2680556"/>
            <a:ext cx="1378848" cy="2846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9pPr>
          </a:lstStyle>
          <a:p>
            <a:pPr algn="ctr" eaLnBrk="1" hangingPunct="1"/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ONE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32" r="49845" b="47264"/>
          <a:stretch>
            <a:fillRect/>
          </a:stretch>
        </p:blipFill>
        <p:spPr>
          <a:xfrm flipH="1">
            <a:off x="2159732" y="0"/>
            <a:ext cx="2088232" cy="3040091"/>
          </a:xfrm>
          <a:prstGeom prst="rect">
            <a:avLst/>
          </a:prstGeom>
        </p:spPr>
      </p:pic>
      <p:sp>
        <p:nvSpPr>
          <p:cNvPr id="10" name="PA_半闭框 7"/>
          <p:cNvSpPr/>
          <p:nvPr>
            <p:custDataLst>
              <p:tags r:id="rId1"/>
            </p:custDataLst>
          </p:nvPr>
        </p:nvSpPr>
        <p:spPr>
          <a:xfrm flipH="1">
            <a:off x="4463987" y="2320516"/>
            <a:ext cx="1296144" cy="720080"/>
          </a:xfrm>
          <a:prstGeom prst="halfFrame">
            <a:avLst>
              <a:gd name="adj1" fmla="val 889"/>
              <a:gd name="adj2" fmla="val 1333"/>
            </a:avLst>
          </a:prstGeom>
          <a:solidFill>
            <a:srgbClr val="6568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253" y="196280"/>
            <a:ext cx="144049" cy="50405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4" tIns="34292" rIns="68584" bIns="34292" rtlCol="0" anchor="ctr"/>
          <a:lstStyle/>
          <a:p>
            <a:pPr marL="0" marR="0" lvl="0" indent="0" algn="ctr" defTabSz="6851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ea"/>
              <a:sym typeface="+mn-lt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51520" y="204373"/>
            <a:ext cx="338437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Times New Roman" panose="02020603050405020304" pitchFamily="18" charset="0"/>
              </a:rPr>
              <a:t>项目简介</a:t>
            </a:r>
            <a:r>
              <a:rPr kumimoji="0" lang="en-US" altLang="zh-CN" sz="2400" b="1" i="0" u="none" strike="noStrike" kern="1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Times New Roman" panose="02020603050405020304" pitchFamily="18" charset="0"/>
              </a:rPr>
              <a:t>——</a:t>
            </a:r>
            <a:r>
              <a:rPr kumimoji="0" lang="zh-CN" altLang="en-US" sz="2400" b="1" i="0" u="none" strike="noStrike" kern="1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Times New Roman" panose="02020603050405020304" pitchFamily="18" charset="0"/>
              </a:rPr>
              <a:t>选题介绍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93B5C"/>
              </a:solidFill>
              <a:effectLst/>
              <a:uLnTx/>
              <a:uFillTx/>
              <a:latin typeface="方正兰亭超细黑简体" panose="02000000000000000000" pitchFamily="2" charset="-122"/>
              <a:ea typeface="方正兰亭超细黑简体" panose="02000000000000000000" pitchFamily="2" charset="-122"/>
              <a:cs typeface="+mn-cs"/>
            </a:endParaRP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AB920FA1-7C39-BA57-46C4-B855DAEA1C15}"/>
              </a:ext>
            </a:extLst>
          </p:cNvPr>
          <p:cNvSpPr txBox="1">
            <a:spLocks/>
          </p:cNvSpPr>
          <p:nvPr/>
        </p:nvSpPr>
        <p:spPr>
          <a:xfrm>
            <a:off x="503548" y="952364"/>
            <a:ext cx="8316924" cy="37003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just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BAFB5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b="0" i="0" u="none" strike="noStrike" kern="1200" cap="none" spc="0" normalizeH="0" baseline="0" noProof="0" dirty="0" err="1">
                <a:ln>
                  <a:noFill/>
                </a:ln>
                <a:solidFill>
                  <a:schemeClr val="tx2">
                    <a:lumMod val="40000"/>
                    <a:lumOff val="60000"/>
                  </a:schemeClr>
                </a:solidFill>
                <a:effectLst/>
                <a:uLnTx/>
                <a:uFillTx/>
                <a:latin typeface="Gill Sans MT" panose="020B0502020104020203"/>
                <a:ea typeface="方正兰亭超细黑简体" panose="02000000000000000000"/>
              </a:rPr>
              <a:t>CyberSeller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40000"/>
                    <a:lumOff val="60000"/>
                  </a:schemeClr>
                </a:solidFill>
                <a:effectLst/>
                <a:uLnTx/>
                <a:uFillTx/>
                <a:latin typeface="Gill Sans MT" panose="020B0502020104020203"/>
                <a:ea typeface="方正兰亭超细黑简体" panose="02000000000000000000"/>
              </a:rPr>
              <a:t> </a:t>
            </a:r>
            <a:r>
              <a:rPr lang="en-US" altLang="zh-CN" sz="2400" b="1" dirty="0">
                <a:solidFill>
                  <a:srgbClr val="AEAEAE"/>
                </a:solidFill>
                <a:latin typeface="Gill Sans MT" panose="020B0502020104020203"/>
                <a:ea typeface="方正兰亭超细黑简体" panose="02000000000000000000"/>
              </a:rPr>
              <a:t>—— </a:t>
            </a:r>
            <a:r>
              <a:rPr lang="zh-CN" altLang="en-US" sz="2400" b="1" dirty="0">
                <a:solidFill>
                  <a:srgbClr val="AEAEAE"/>
                </a:solidFill>
                <a:latin typeface="Gill Sans MT" panose="020B0502020104020203"/>
                <a:ea typeface="方正兰亭超细黑简体" panose="02000000000000000000"/>
              </a:rPr>
              <a:t>完全自主的线上交易平台</a:t>
            </a:r>
            <a:endParaRPr lang="en-US" altLang="zh-CN" sz="2400" b="1" dirty="0">
              <a:solidFill>
                <a:srgbClr val="AEAEAE"/>
              </a:solidFill>
              <a:latin typeface="Gill Sans MT" panose="020B0502020104020203"/>
              <a:ea typeface="方正兰亭超细黑简体" panose="02000000000000000000"/>
            </a:endParaRPr>
          </a:p>
          <a:p>
            <a:pPr marL="228600" marR="0" lvl="0" indent="-228600" algn="just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9BAFB5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2400" b="1" dirty="0">
                <a:solidFill>
                  <a:srgbClr val="AEAEAE"/>
                </a:solidFill>
                <a:latin typeface="Gill Sans MT" panose="020B0502020104020203"/>
                <a:ea typeface="方正兰亭超细黑简体" panose="02000000000000000000"/>
              </a:rPr>
              <a:t>身边的闲置物品越来越多？留之无位，弃之可惜？</a:t>
            </a:r>
            <a:endParaRPr lang="en-US" altLang="zh-CN" sz="2400" b="1" dirty="0">
              <a:solidFill>
                <a:srgbClr val="AEAEAE"/>
              </a:solidFill>
              <a:latin typeface="Gill Sans MT" panose="020B0502020104020203"/>
              <a:ea typeface="方正兰亭超细黑简体" panose="02000000000000000000"/>
            </a:endParaRPr>
          </a:p>
          <a:p>
            <a:pPr marL="228600" marR="0" lvl="0" indent="-228600" algn="just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BAFB5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2400" b="1" dirty="0">
                <a:solidFill>
                  <a:srgbClr val="AEAEAE"/>
                </a:solidFill>
                <a:latin typeface="Gill Sans MT" panose="020B0502020104020203"/>
                <a:ea typeface="方正兰亭超细黑简体" panose="02000000000000000000"/>
              </a:rPr>
              <a:t>想要在小圈子内淘些实惠好物？经常错过交易群消息？</a:t>
            </a:r>
            <a:endParaRPr lang="en-US" altLang="zh-CN" sz="2400" b="1" dirty="0">
              <a:solidFill>
                <a:srgbClr val="AEAEAE"/>
              </a:solidFill>
              <a:latin typeface="Gill Sans MT" panose="020B0502020104020203"/>
              <a:ea typeface="方正兰亭超细黑简体" panose="02000000000000000000"/>
            </a:endParaRPr>
          </a:p>
          <a:p>
            <a:pPr marL="228600" marR="0" lvl="0" indent="-228600" algn="just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BAFB5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2400" b="1" dirty="0">
                <a:solidFill>
                  <a:srgbClr val="AEAEAE"/>
                </a:solidFill>
                <a:latin typeface="Gill Sans MT" panose="020B0502020104020203"/>
                <a:ea typeface="方正兰亭超细黑简体" panose="02000000000000000000"/>
              </a:rPr>
              <a:t>苦于传统电商平台纷杂的界面与频繁的广告？</a:t>
            </a:r>
            <a:endParaRPr lang="en-US" altLang="zh-CN" sz="2400" b="1" dirty="0">
              <a:solidFill>
                <a:srgbClr val="AEAEAE"/>
              </a:solidFill>
              <a:latin typeface="Gill Sans MT" panose="020B0502020104020203"/>
              <a:ea typeface="方正兰亭超细黑简体" panose="02000000000000000000"/>
            </a:endParaRPr>
          </a:p>
          <a:p>
            <a:pPr marL="228600" marR="0" lvl="0" indent="-228600" algn="just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BAFB5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2400" b="1" dirty="0">
                <a:solidFill>
                  <a:srgbClr val="AEAEAE"/>
                </a:solidFill>
                <a:latin typeface="Gill Sans MT" panose="020B0502020104020203"/>
                <a:ea typeface="方正兰亭超细黑简体" panose="02000000000000000000"/>
              </a:rPr>
              <a:t>对此，我们设计开发了 </a:t>
            </a:r>
            <a:r>
              <a:rPr kumimoji="0" lang="en-US" altLang="zh-CN" b="0" i="0" u="none" strike="noStrike" kern="1200" cap="none" spc="0" normalizeH="0" baseline="0" noProof="0" dirty="0" err="1">
                <a:ln>
                  <a:noFill/>
                </a:ln>
                <a:solidFill>
                  <a:schemeClr val="tx2">
                    <a:lumMod val="40000"/>
                    <a:lumOff val="60000"/>
                  </a:schemeClr>
                </a:solidFill>
                <a:effectLst/>
                <a:uLnTx/>
                <a:uFillTx/>
                <a:latin typeface="Gill Sans MT" panose="020B0502020104020203"/>
                <a:ea typeface="方正兰亭超细黑简体" panose="02000000000000000000"/>
              </a:rPr>
              <a:t>CyberSeller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ill Sans MT" panose="020B0502020104020203"/>
                <a:ea typeface="方正兰亭超细黑简体" panose="02000000000000000000"/>
              </a:rPr>
              <a:t> </a:t>
            </a:r>
          </a:p>
          <a:p>
            <a:pPr algn="just">
              <a:buClr>
                <a:srgbClr val="9BAFB5"/>
              </a:buClr>
              <a:defRPr/>
            </a:pPr>
            <a:r>
              <a:rPr lang="zh-CN" altLang="en-US" sz="2400" b="1" dirty="0">
                <a:solidFill>
                  <a:srgbClr val="AEAEAE"/>
                </a:solidFill>
                <a:latin typeface="Gill Sans MT" panose="020B0502020104020203"/>
                <a:ea typeface="方正兰亭超细黑简体" panose="02000000000000000000"/>
              </a:rPr>
              <a:t>在这里，你既是买家，也是卖家</a:t>
            </a:r>
            <a:endParaRPr lang="en-US" altLang="zh-CN" sz="2400" b="1" dirty="0">
              <a:solidFill>
                <a:srgbClr val="AEAEAE"/>
              </a:solidFill>
              <a:latin typeface="Gill Sans MT" panose="020B0502020104020203"/>
              <a:ea typeface="方正兰亭超细黑简体" panose="02000000000000000000"/>
            </a:endParaRPr>
          </a:p>
          <a:p>
            <a:pPr algn="just">
              <a:buClr>
                <a:srgbClr val="9BAFB5"/>
              </a:buClr>
              <a:defRPr/>
            </a:pPr>
            <a:r>
              <a:rPr lang="zh-CN" altLang="en-US" sz="2400" b="1" dirty="0">
                <a:solidFill>
                  <a:srgbClr val="AEAEAE"/>
                </a:solidFill>
                <a:latin typeface="Gill Sans MT" panose="020B0502020104020203"/>
                <a:ea typeface="方正兰亭超细黑简体" panose="02000000000000000000"/>
              </a:rPr>
              <a:t>这是一个足够纯粹的线上交易平台</a:t>
            </a:r>
            <a:endParaRPr lang="en-US" altLang="zh-CN" sz="2400" b="1" dirty="0">
              <a:solidFill>
                <a:srgbClr val="AEAEAE"/>
              </a:solidFill>
              <a:latin typeface="Gill Sans MT" panose="020B0502020104020203"/>
              <a:ea typeface="方正兰亭超细黑简体" panose="0200000000000000000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253" y="196280"/>
            <a:ext cx="144049" cy="50405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4" tIns="34292" rIns="68584" bIns="34292" rtlCol="0" anchor="ctr"/>
          <a:lstStyle/>
          <a:p>
            <a:pPr marL="0" marR="0" lvl="0" indent="0" algn="ctr" defTabSz="6851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ea"/>
              <a:sym typeface="+mn-lt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51520" y="204373"/>
            <a:ext cx="338437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Times New Roman" panose="02020603050405020304" pitchFamily="18" charset="0"/>
              </a:rPr>
              <a:t>项目简介</a:t>
            </a:r>
            <a:r>
              <a:rPr kumimoji="0" lang="en-US" altLang="zh-CN" sz="2400" b="1" i="0" u="none" strike="noStrike" kern="1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Times New Roman" panose="02020603050405020304" pitchFamily="18" charset="0"/>
              </a:rPr>
              <a:t>——</a:t>
            </a:r>
            <a:r>
              <a:rPr kumimoji="0" lang="zh-CN" altLang="en-US" sz="2400" b="1" i="0" u="none" strike="noStrike" kern="1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Times New Roman" panose="02020603050405020304" pitchFamily="18" charset="0"/>
              </a:rPr>
              <a:t>功</a:t>
            </a:r>
            <a:r>
              <a:rPr kumimoji="0" lang="zh-CN" altLang="en-US" sz="2400" b="1" i="0" u="none" strike="noStrike" kern="1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Times New Roman" panose="02020603050405020304" pitchFamily="18" charset="0"/>
              </a:rPr>
              <a:t>能介绍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方正兰亭超细黑简体" panose="02000000000000000000" pitchFamily="2" charset="-122"/>
              <a:ea typeface="方正兰亭超细黑简体" panose="02000000000000000000" pitchFamily="2" charset="-122"/>
              <a:cs typeface="+mn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8A13BE7-51E6-4DAE-EF36-49424F2F55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43454"/>
            <a:ext cx="9144000" cy="2809847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F564439C-28CC-2CE8-C525-4730B8EF4D03}"/>
              </a:ext>
            </a:extLst>
          </p:cNvPr>
          <p:cNvSpPr txBox="1"/>
          <p:nvPr/>
        </p:nvSpPr>
        <p:spPr>
          <a:xfrm>
            <a:off x="1115616" y="4116368"/>
            <a:ext cx="69127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Clr>
                <a:srgbClr val="9BAFB5"/>
              </a:buClr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AEAEAE"/>
                </a:solidFill>
                <a:effectLst/>
                <a:uLnTx/>
                <a:uFillTx/>
                <a:latin typeface="Gill Sans MT" panose="020B0502020104020203"/>
                <a:ea typeface="方正兰亭超细黑简体" panose="02000000000000000000"/>
              </a:rPr>
              <a:t>集成了商品预览、商品出售</a:t>
            </a:r>
            <a:r>
              <a:rPr lang="zh-CN" altLang="en-US" sz="2000" b="1" dirty="0">
                <a:solidFill>
                  <a:srgbClr val="AEAEAE"/>
                </a:solidFill>
                <a:latin typeface="Gill Sans MT" panose="020B0502020104020203"/>
                <a:ea typeface="方正兰亭超细黑简体" panose="02000000000000000000"/>
              </a:rPr>
              <a:t>、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AEAEAE"/>
                </a:solidFill>
                <a:effectLst/>
                <a:uLnTx/>
                <a:uFillTx/>
                <a:latin typeface="Gill Sans MT" panose="020B0502020104020203"/>
                <a:ea typeface="方正兰亭超细黑简体" panose="02000000000000000000"/>
              </a:rPr>
              <a:t>支付系统、数据分析等模块</a:t>
            </a:r>
            <a:endParaRPr lang="zh-CN" altLang="en-US" sz="2000" b="1" dirty="0">
              <a:solidFill>
                <a:srgbClr val="AEAEA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9053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框 12"/>
          <p:cNvSpPr txBox="1">
            <a:spLocks noChangeArrowheads="1"/>
          </p:cNvSpPr>
          <p:nvPr/>
        </p:nvSpPr>
        <p:spPr bwMode="auto">
          <a:xfrm>
            <a:off x="4391980" y="1495179"/>
            <a:ext cx="4064705" cy="500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9pPr>
          </a:lstStyle>
          <a:p>
            <a:pPr algn="ctr"/>
            <a:r>
              <a:rPr lang="zh-CN" altLang="en-US" sz="2800" b="1" kern="1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Times New Roman" panose="02020603050405020304" pitchFamily="18" charset="0"/>
              </a:rPr>
              <a:t>系统展示</a:t>
            </a:r>
            <a:endParaRPr lang="zh-CN" altLang="en-US" sz="2800" b="1" dirty="0">
              <a:solidFill>
                <a:srgbClr val="093B5C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26" name="文本框 12"/>
          <p:cNvSpPr txBox="1">
            <a:spLocks noChangeArrowheads="1"/>
          </p:cNvSpPr>
          <p:nvPr/>
        </p:nvSpPr>
        <p:spPr bwMode="auto">
          <a:xfrm>
            <a:off x="4824028" y="2270428"/>
            <a:ext cx="1007297" cy="14542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9pPr>
          </a:lstStyle>
          <a:p>
            <a:pPr algn="ctr"/>
            <a:r>
              <a:rPr lang="en-US" altLang="zh-CN" sz="9000" dirty="0">
                <a:solidFill>
                  <a:schemeClr val="tx1">
                    <a:lumMod val="50000"/>
                    <a:lumOff val="50000"/>
                  </a:schemeClr>
                </a:solidFill>
                <a:latin typeface="AgencyFB" panose="02000806040000020003" pitchFamily="2" charset="0"/>
                <a:ea typeface="微软雅黑" panose="020B0503020204020204" pitchFamily="34" charset="-122"/>
              </a:rPr>
              <a:t>2</a:t>
            </a:r>
            <a:endParaRPr lang="zh-CN" altLang="en-US" sz="9000" dirty="0">
              <a:solidFill>
                <a:schemeClr val="tx1">
                  <a:lumMod val="50000"/>
                  <a:lumOff val="50000"/>
                </a:schemeClr>
              </a:solidFill>
              <a:latin typeface="AgencyFB" panose="02000806040000020003" pitchFamily="2" charset="0"/>
              <a:ea typeface="微软雅黑" panose="020B0503020204020204" pitchFamily="34" charset="-122"/>
            </a:endParaRPr>
          </a:p>
        </p:txBody>
      </p:sp>
      <p:sp>
        <p:nvSpPr>
          <p:cNvPr id="16" name="文本框 14"/>
          <p:cNvSpPr txBox="1">
            <a:spLocks noChangeArrowheads="1"/>
          </p:cNvSpPr>
          <p:nvPr/>
        </p:nvSpPr>
        <p:spPr bwMode="auto">
          <a:xfrm>
            <a:off x="3959932" y="2680556"/>
            <a:ext cx="1378848" cy="2846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9pPr>
          </a:lstStyle>
          <a:p>
            <a:pPr algn="ctr" eaLnBrk="1" hangingPunct="1"/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ONE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32" r="49845" b="47264"/>
          <a:stretch>
            <a:fillRect/>
          </a:stretch>
        </p:blipFill>
        <p:spPr>
          <a:xfrm flipH="1">
            <a:off x="2159732" y="0"/>
            <a:ext cx="2088232" cy="3040091"/>
          </a:xfrm>
          <a:prstGeom prst="rect">
            <a:avLst/>
          </a:prstGeom>
        </p:spPr>
      </p:pic>
      <p:sp>
        <p:nvSpPr>
          <p:cNvPr id="10" name="PA_半闭框 7"/>
          <p:cNvSpPr/>
          <p:nvPr>
            <p:custDataLst>
              <p:tags r:id="rId1"/>
            </p:custDataLst>
          </p:nvPr>
        </p:nvSpPr>
        <p:spPr>
          <a:xfrm flipH="1">
            <a:off x="4463987" y="2320516"/>
            <a:ext cx="1296144" cy="720080"/>
          </a:xfrm>
          <a:prstGeom prst="halfFrame">
            <a:avLst>
              <a:gd name="adj1" fmla="val 889"/>
              <a:gd name="adj2" fmla="val 1333"/>
            </a:avLst>
          </a:prstGeom>
          <a:solidFill>
            <a:srgbClr val="6568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647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253" y="196280"/>
            <a:ext cx="144049" cy="50405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4" tIns="34292" rIns="68584" bIns="34292" rtlCol="0" anchor="ctr"/>
          <a:lstStyle/>
          <a:p>
            <a:pPr marL="0" marR="0" lvl="0" indent="0" algn="ctr" defTabSz="6851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ea"/>
              <a:sym typeface="+mn-lt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51520" y="204373"/>
            <a:ext cx="367240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Times New Roman" panose="02020603050405020304" pitchFamily="18" charset="0"/>
              </a:rPr>
              <a:t>系统展示</a:t>
            </a:r>
            <a:r>
              <a:rPr kumimoji="0" lang="en-US" altLang="zh-CN" sz="2400" b="1" i="0" u="none" strike="noStrike" kern="1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Times New Roman" panose="02020603050405020304" pitchFamily="18" charset="0"/>
              </a:rPr>
              <a:t>——</a:t>
            </a:r>
            <a:r>
              <a:rPr kumimoji="0" lang="zh-CN" altLang="en-US" sz="2400" b="1" i="0" u="none" strike="noStrike" kern="1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Times New Roman" panose="02020603050405020304" pitchFamily="18" charset="0"/>
              </a:rPr>
              <a:t>主页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93B5C"/>
              </a:solidFill>
              <a:effectLst/>
              <a:uLnTx/>
              <a:uFillTx/>
              <a:latin typeface="方正兰亭超细黑简体" panose="02000000000000000000" pitchFamily="2" charset="-122"/>
              <a:ea typeface="方正兰亭超细黑简体" panose="02000000000000000000" pitchFamily="2" charset="-122"/>
              <a:cs typeface="+mn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B782DE7-8E36-02E8-5D6B-81E9EB2F08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00336"/>
            <a:ext cx="9144000" cy="4440826"/>
          </a:xfrm>
          <a:prstGeom prst="rect">
            <a:avLst/>
          </a:prstGeom>
        </p:spPr>
      </p:pic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B900DE04-7A06-B2D1-C624-6A088CFBB7AB}"/>
              </a:ext>
            </a:extLst>
          </p:cNvPr>
          <p:cNvCxnSpPr/>
          <p:nvPr/>
        </p:nvCxnSpPr>
        <p:spPr>
          <a:xfrm flipV="1">
            <a:off x="2879812" y="484312"/>
            <a:ext cx="2052228" cy="216024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D146A43C-2917-C4FF-30FD-61AE781E136F}"/>
              </a:ext>
            </a:extLst>
          </p:cNvPr>
          <p:cNvSpPr txBox="1"/>
          <p:nvPr/>
        </p:nvSpPr>
        <p:spPr>
          <a:xfrm>
            <a:off x="4949788" y="238801"/>
            <a:ext cx="18722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Clr>
                <a:srgbClr val="9BAFB5"/>
              </a:buClr>
              <a:buFont typeface="Arial" panose="020B0604020202020204" pitchFamily="34" charset="0"/>
              <a:buChar char="•"/>
              <a:defRPr/>
            </a:pPr>
            <a:r>
              <a:rPr lang="zh-CN" altLang="en-US" sz="2000" b="1" dirty="0">
                <a:solidFill>
                  <a:srgbClr val="AEAEAE"/>
                </a:solidFill>
                <a:latin typeface="Gill Sans MT" panose="020B0502020104020203"/>
                <a:ea typeface="方正兰亭超细黑简体" panose="02000000000000000000"/>
              </a:rPr>
              <a:t>站内搜索</a:t>
            </a:r>
            <a:endParaRPr lang="zh-CN" altLang="en-US" sz="2000" b="1" dirty="0">
              <a:solidFill>
                <a:srgbClr val="AEAEAE"/>
              </a:solidFill>
            </a:endParaRPr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00A8ABC3-0A98-4219-DEEE-B0160422618B}"/>
              </a:ext>
            </a:extLst>
          </p:cNvPr>
          <p:cNvCxnSpPr>
            <a:cxnSpLocks/>
          </p:cNvCxnSpPr>
          <p:nvPr/>
        </p:nvCxnSpPr>
        <p:spPr>
          <a:xfrm flipV="1">
            <a:off x="6264188" y="556320"/>
            <a:ext cx="926501" cy="129614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EA40CE40-3645-C220-5C63-AB515303FC85}"/>
              </a:ext>
            </a:extLst>
          </p:cNvPr>
          <p:cNvSpPr txBox="1"/>
          <p:nvPr/>
        </p:nvSpPr>
        <p:spPr>
          <a:xfrm>
            <a:off x="7190689" y="235150"/>
            <a:ext cx="18722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Clr>
                <a:srgbClr val="9BAFB5"/>
              </a:buClr>
              <a:buFont typeface="Arial" panose="020B0604020202020204" pitchFamily="34" charset="0"/>
              <a:buChar char="•"/>
              <a:defRPr/>
            </a:pPr>
            <a:r>
              <a:rPr lang="zh-CN" altLang="en-US" sz="2000" b="1" dirty="0">
                <a:solidFill>
                  <a:srgbClr val="AEAEAE"/>
                </a:solidFill>
                <a:latin typeface="Gill Sans MT" panose="020B0502020104020203"/>
                <a:ea typeface="方正兰亭超细黑简体" panose="02000000000000000000"/>
              </a:rPr>
              <a:t>滚动推送</a:t>
            </a:r>
            <a:endParaRPr lang="zh-CN" altLang="en-US" sz="2000" b="1" dirty="0">
              <a:solidFill>
                <a:srgbClr val="AEAEA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1826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253" y="196280"/>
            <a:ext cx="144049" cy="50405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4" tIns="34292" rIns="68584" bIns="34292" rtlCol="0" anchor="ctr"/>
          <a:lstStyle/>
          <a:p>
            <a:pPr marL="0" marR="0" lvl="0" indent="0" algn="ctr" defTabSz="6851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ea"/>
              <a:sym typeface="+mn-lt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51520" y="204373"/>
            <a:ext cx="367240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Times New Roman" panose="02020603050405020304" pitchFamily="18" charset="0"/>
              </a:rPr>
              <a:t>系统展示</a:t>
            </a:r>
            <a:r>
              <a:rPr kumimoji="0" lang="en-US" altLang="zh-CN" sz="2400" b="1" i="0" u="none" strike="noStrike" kern="1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Times New Roman" panose="02020603050405020304" pitchFamily="18" charset="0"/>
              </a:rPr>
              <a:t>——</a:t>
            </a:r>
            <a:r>
              <a:rPr kumimoji="0" lang="zh-CN" altLang="en-US" sz="2400" b="1" i="0" u="none" strike="noStrike" kern="1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Times New Roman" panose="02020603050405020304" pitchFamily="18" charset="0"/>
              </a:rPr>
              <a:t>主页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93B5C"/>
              </a:solidFill>
              <a:effectLst/>
              <a:uLnTx/>
              <a:uFillTx/>
              <a:latin typeface="方正兰亭超细黑简体" panose="02000000000000000000" pitchFamily="2" charset="-122"/>
              <a:ea typeface="方正兰亭超细黑简体" panose="02000000000000000000" pitchFamily="2" charset="-122"/>
              <a:cs typeface="+mn-cs"/>
            </a:endParaRP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B811A263-4914-2B4E-400A-9EEFCB2227E5}"/>
              </a:ext>
            </a:extLst>
          </p:cNvPr>
          <p:cNvSpPr txBox="1">
            <a:spLocks/>
          </p:cNvSpPr>
          <p:nvPr/>
        </p:nvSpPr>
        <p:spPr>
          <a:xfrm>
            <a:off x="0" y="988368"/>
            <a:ext cx="8316924" cy="5040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just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BAFB5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2400" b="1" dirty="0">
                <a:solidFill>
                  <a:srgbClr val="AEAEAE"/>
                </a:solidFill>
                <a:latin typeface="Gill Sans MT" panose="020B0502020104020203"/>
                <a:ea typeface="方正兰亭超细黑简体" panose="02000000000000000000"/>
              </a:rPr>
              <a:t>全局搜索</a:t>
            </a:r>
            <a:endParaRPr lang="en-US" altLang="zh-CN" sz="2400" b="1" dirty="0">
              <a:solidFill>
                <a:srgbClr val="AEAEAE"/>
              </a:solidFill>
              <a:latin typeface="Gill Sans MT" panose="020B0502020104020203"/>
              <a:ea typeface="方正兰亭超细黑简体" panose="0200000000000000000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8E34AD62-C7BF-EC54-CB73-C4C372BC63C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34"/>
          <a:stretch/>
        </p:blipFill>
        <p:spPr>
          <a:xfrm>
            <a:off x="8972" y="1636440"/>
            <a:ext cx="9144000" cy="3425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256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253" y="196280"/>
            <a:ext cx="144049" cy="50405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4" tIns="34292" rIns="68584" bIns="34292" rtlCol="0" anchor="ctr"/>
          <a:lstStyle/>
          <a:p>
            <a:pPr marL="0" marR="0" lvl="0" indent="0" algn="ctr" defTabSz="6851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ea"/>
              <a:sym typeface="+mn-lt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51520" y="204373"/>
            <a:ext cx="367240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Times New Roman" panose="02020603050405020304" pitchFamily="18" charset="0"/>
              </a:rPr>
              <a:t>系统展示</a:t>
            </a:r>
            <a:r>
              <a:rPr kumimoji="0" lang="en-US" altLang="zh-CN" sz="2400" b="1" i="0" u="none" strike="noStrike" kern="1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Times New Roman" panose="02020603050405020304" pitchFamily="18" charset="0"/>
              </a:rPr>
              <a:t>——</a:t>
            </a:r>
            <a:r>
              <a:rPr lang="zh-CN" altLang="en-US" sz="2400" b="1" kern="100" dirty="0">
                <a:solidFill>
                  <a:prstClr val="black">
                    <a:lumMod val="50000"/>
                    <a:lumOff val="50000"/>
                  </a:prst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Times New Roman" panose="02020603050405020304" pitchFamily="18" charset="0"/>
              </a:rPr>
              <a:t>商品详情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93B5C"/>
              </a:solidFill>
              <a:effectLst/>
              <a:uLnTx/>
              <a:uFillTx/>
              <a:latin typeface="方正兰亭超细黑简体" panose="02000000000000000000" pitchFamily="2" charset="-122"/>
              <a:ea typeface="方正兰亭超细黑简体" panose="02000000000000000000" pitchFamily="2" charset="-122"/>
              <a:cs typeface="+mn-cs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3E24A2B-3306-386F-7B65-33BD1BA88E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302" y="1058659"/>
            <a:ext cx="5998625" cy="3027769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01579F50-0A33-60C9-AF7A-481F7C1AAE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7596" y="2837495"/>
            <a:ext cx="5472608" cy="1488780"/>
          </a:xfrm>
          <a:prstGeom prst="rect">
            <a:avLst/>
          </a:prstGeom>
        </p:spPr>
      </p:pic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72AD8535-9A95-3E9B-B5F0-0393E051777E}"/>
              </a:ext>
            </a:extLst>
          </p:cNvPr>
          <p:cNvCxnSpPr>
            <a:cxnSpLocks/>
          </p:cNvCxnSpPr>
          <p:nvPr/>
        </p:nvCxnSpPr>
        <p:spPr>
          <a:xfrm flipV="1">
            <a:off x="4500245" y="1678832"/>
            <a:ext cx="2160240" cy="82809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53562B4F-7562-3CBC-3C68-38FF0EA4387E}"/>
              </a:ext>
            </a:extLst>
          </p:cNvPr>
          <p:cNvSpPr txBox="1"/>
          <p:nvPr/>
        </p:nvSpPr>
        <p:spPr>
          <a:xfrm>
            <a:off x="6781777" y="2080755"/>
            <a:ext cx="20749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Clr>
                <a:srgbClr val="9BAFB5"/>
              </a:buClr>
              <a:buFont typeface="Arial" panose="020B0604020202020204" pitchFamily="34" charset="0"/>
              <a:buChar char="•"/>
              <a:defRPr/>
            </a:pPr>
            <a:r>
              <a:rPr lang="zh-CN" altLang="en-US" sz="2000" b="1" dirty="0">
                <a:solidFill>
                  <a:srgbClr val="AEAEAE"/>
                </a:solidFill>
                <a:latin typeface="Gill Sans MT" panose="020B0502020104020203"/>
                <a:ea typeface="方正兰亭超细黑简体" panose="02000000000000000000"/>
              </a:rPr>
              <a:t>添加至收藏夹</a:t>
            </a:r>
            <a:endParaRPr lang="zh-CN" altLang="en-US" sz="2000" b="1" dirty="0">
              <a:solidFill>
                <a:srgbClr val="AEAEAE"/>
              </a:solidFill>
            </a:endParaRPr>
          </a:p>
        </p:txBody>
      </p: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B0939AE3-9790-A480-0689-A294DFDC39D1}"/>
              </a:ext>
            </a:extLst>
          </p:cNvPr>
          <p:cNvCxnSpPr/>
          <p:nvPr/>
        </p:nvCxnSpPr>
        <p:spPr>
          <a:xfrm flipV="1">
            <a:off x="5148317" y="2218892"/>
            <a:ext cx="1512168" cy="28803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185C974E-442E-BC67-A6CA-D28B42821E7E}"/>
              </a:ext>
            </a:extLst>
          </p:cNvPr>
          <p:cNvCxnSpPr>
            <a:cxnSpLocks/>
          </p:cNvCxnSpPr>
          <p:nvPr/>
        </p:nvCxnSpPr>
        <p:spPr>
          <a:xfrm flipV="1">
            <a:off x="3924181" y="1076854"/>
            <a:ext cx="2736304" cy="143007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73D6C5D6-5FE3-13F1-9A63-E657CF56D305}"/>
              </a:ext>
            </a:extLst>
          </p:cNvPr>
          <p:cNvSpPr txBox="1"/>
          <p:nvPr/>
        </p:nvSpPr>
        <p:spPr>
          <a:xfrm>
            <a:off x="6767703" y="1478777"/>
            <a:ext cx="18722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Clr>
                <a:srgbClr val="9BAFB5"/>
              </a:buClr>
              <a:buFont typeface="Arial" panose="020B0604020202020204" pitchFamily="34" charset="0"/>
              <a:buChar char="•"/>
              <a:defRPr/>
            </a:pPr>
            <a:r>
              <a:rPr lang="zh-CN" altLang="en-US" sz="2000" b="1" dirty="0">
                <a:solidFill>
                  <a:srgbClr val="AEAEAE"/>
                </a:solidFill>
                <a:latin typeface="Gill Sans MT" panose="020B0502020104020203"/>
                <a:ea typeface="方正兰亭超细黑简体" panose="02000000000000000000"/>
              </a:rPr>
              <a:t>加入购物车</a:t>
            </a:r>
            <a:endParaRPr lang="zh-CN" altLang="en-US" sz="2000" b="1" dirty="0">
              <a:solidFill>
                <a:srgbClr val="AEAEAE"/>
              </a:solidFill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702BA6F8-37B6-8196-8973-5E506078FC20}"/>
              </a:ext>
            </a:extLst>
          </p:cNvPr>
          <p:cNvSpPr txBox="1"/>
          <p:nvPr/>
        </p:nvSpPr>
        <p:spPr>
          <a:xfrm>
            <a:off x="6764442" y="876799"/>
            <a:ext cx="18722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Clr>
                <a:srgbClr val="9BAFB5"/>
              </a:buClr>
              <a:buFont typeface="Arial" panose="020B0604020202020204" pitchFamily="34" charset="0"/>
              <a:buChar char="•"/>
              <a:defRPr/>
            </a:pPr>
            <a:r>
              <a:rPr lang="zh-CN" altLang="en-US" sz="2000" b="1" dirty="0">
                <a:solidFill>
                  <a:srgbClr val="AEAEAE"/>
                </a:solidFill>
                <a:latin typeface="Gill Sans MT" panose="020B0502020104020203"/>
                <a:ea typeface="方正兰亭超细黑简体" panose="02000000000000000000"/>
              </a:rPr>
              <a:t>数量选择</a:t>
            </a:r>
            <a:endParaRPr lang="zh-CN" altLang="en-US" sz="2000" b="1" dirty="0">
              <a:solidFill>
                <a:srgbClr val="AEAEAE"/>
              </a:solidFill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45C5665A-708E-7BC2-8E57-D82038752E72}"/>
              </a:ext>
            </a:extLst>
          </p:cNvPr>
          <p:cNvSpPr txBox="1"/>
          <p:nvPr/>
        </p:nvSpPr>
        <p:spPr>
          <a:xfrm>
            <a:off x="1079612" y="4278994"/>
            <a:ext cx="18722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Clr>
                <a:srgbClr val="9BAFB5"/>
              </a:buClr>
              <a:defRPr/>
            </a:pPr>
            <a:r>
              <a:rPr lang="zh-CN" altLang="en-US" sz="2000" b="1" dirty="0">
                <a:solidFill>
                  <a:srgbClr val="AEAEAE"/>
                </a:solidFill>
                <a:ea typeface="方正兰亭超细黑简体" panose="02000000000000000000"/>
              </a:rPr>
              <a:t>商品信息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367D9D8C-FF30-AA75-4493-0DB4ED80D43E}"/>
              </a:ext>
            </a:extLst>
          </p:cNvPr>
          <p:cNvSpPr txBox="1"/>
          <p:nvPr/>
        </p:nvSpPr>
        <p:spPr>
          <a:xfrm>
            <a:off x="5778388" y="4494438"/>
            <a:ext cx="12418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buClr>
                <a:srgbClr val="9BAFB5"/>
              </a:buClr>
              <a:defRPr/>
            </a:pPr>
            <a:r>
              <a:rPr lang="zh-CN" altLang="en-US" sz="1800" b="1" dirty="0">
                <a:solidFill>
                  <a:srgbClr val="AEAEAE"/>
                </a:solidFill>
                <a:ea typeface="方正兰亭超细黑简体" panose="02000000000000000000"/>
              </a:rPr>
              <a:t>相似推荐</a:t>
            </a:r>
          </a:p>
        </p:txBody>
      </p:sp>
    </p:spTree>
    <p:extLst>
      <p:ext uri="{BB962C8B-B14F-4D97-AF65-F5344CB8AC3E}">
        <p14:creationId xmlns:p14="http://schemas.microsoft.com/office/powerpoint/2010/main" val="3006670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heme/theme1.xml><?xml version="1.0" encoding="utf-8"?>
<a:theme xmlns:a="http://schemas.openxmlformats.org/drawingml/2006/main" name="Office 主题">
  <a:themeElements>
    <a:clrScheme name="自定义 548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585251"/>
      </a:accent1>
      <a:accent2>
        <a:srgbClr val="EEE895"/>
      </a:accent2>
      <a:accent3>
        <a:srgbClr val="585251"/>
      </a:accent3>
      <a:accent4>
        <a:srgbClr val="EEE895"/>
      </a:accent4>
      <a:accent5>
        <a:srgbClr val="585251"/>
      </a:accent5>
      <a:accent6>
        <a:srgbClr val="EEE895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420</TotalTime>
  <Words>767</Words>
  <Application>Microsoft Office PowerPoint</Application>
  <PresentationFormat>自定义</PresentationFormat>
  <Paragraphs>123</Paragraphs>
  <Slides>28</Slides>
  <Notes>26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35" baseType="lpstr">
      <vt:lpstr>AgencyFB</vt:lpstr>
      <vt:lpstr>方正兰亭超细黑简体</vt:lpstr>
      <vt:lpstr>微软雅黑</vt:lpstr>
      <vt:lpstr>Arial</vt:lpstr>
      <vt:lpstr>Calibri</vt:lpstr>
      <vt:lpstr>Gill Sans MT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Administrator</dc:creator>
  <cp:lastModifiedBy>于 敬凯</cp:lastModifiedBy>
  <cp:revision>426</cp:revision>
  <dcterms:created xsi:type="dcterms:W3CDTF">2017-06-09T15:26:00Z</dcterms:created>
  <dcterms:modified xsi:type="dcterms:W3CDTF">2022-12-25T01:56:35Z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2052-11.1.0.11579</vt:lpwstr>
  </property>
  <property fmtid="{D5CDD505-2E9C-101B-9397-08002B2CF9AE}" pid="3" name="ICV">
    <vt:lpwstr>7FFB4A2AEF1047EBB43AB2C66C8B2695</vt:lpwstr>
  </property>
</Properties>
</file>